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 id="2147483698" r:id="rId3"/>
  </p:sldMasterIdLst>
  <p:notesMasterIdLst>
    <p:notesMasterId r:id="rId11"/>
  </p:notesMasterIdLst>
  <p:handoutMasterIdLst>
    <p:handoutMasterId r:id="rId12"/>
  </p:handoutMasterIdLst>
  <p:sldIdLst>
    <p:sldId id="287" r:id="rId4"/>
    <p:sldId id="259" r:id="rId5"/>
    <p:sldId id="299" r:id="rId6"/>
    <p:sldId id="2181" r:id="rId7"/>
    <p:sldId id="3311" r:id="rId8"/>
    <p:sldId id="301" r:id="rId9"/>
    <p:sldId id="275" r:id="rId10"/>
  </p:sldIdLst>
  <p:sldSz cx="9144000" cy="5143500" type="screen16x9"/>
  <p:notesSz cx="6735763" cy="9866313"/>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3240" userDrawn="1">
          <p15:clr>
            <a:srgbClr val="A4A3A4"/>
          </p15:clr>
        </p15:guide>
        <p15:guide id="4" orient="horz" pos="7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a:srgbClr val="CCFFCC"/>
    <a:srgbClr val="CC6600"/>
    <a:srgbClr val="0076CE"/>
    <a:srgbClr val="808080"/>
    <a:srgbClr val="EEEEEE"/>
    <a:srgbClr val="C8C9C7"/>
    <a:srgbClr val="B7295A"/>
    <a:srgbClr val="41B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17" autoAdjust="0"/>
    <p:restoredTop sz="96366" autoAdjust="0"/>
  </p:normalViewPr>
  <p:slideViewPr>
    <p:cSldViewPr showGuides="1">
      <p:cViewPr varScale="1">
        <p:scale>
          <a:sx n="104" d="100"/>
          <a:sy n="104" d="100"/>
        </p:scale>
        <p:origin x="726" y="96"/>
      </p:cViewPr>
      <p:guideLst>
        <p:guide pos="3240"/>
        <p:guide orient="horz" pos="756"/>
      </p:guideLst>
    </p:cSldViewPr>
  </p:slideViewPr>
  <p:notesTextViewPr>
    <p:cViewPr>
      <p:scale>
        <a:sx n="1" d="1"/>
        <a:sy n="1" d="1"/>
      </p:scale>
      <p:origin x="0" y="0"/>
    </p:cViewPr>
  </p:notesTextViewPr>
  <p:sorterViewPr>
    <p:cViewPr varScale="1">
      <p:scale>
        <a:sx n="1" d="1"/>
        <a:sy n="1" d="1"/>
      </p:scale>
      <p:origin x="0" y="0"/>
    </p:cViewPr>
  </p:sorterViewPr>
  <p:notesViewPr>
    <p:cSldViewPr showGuides="1">
      <p:cViewPr>
        <p:scale>
          <a:sx n="103" d="100"/>
          <a:sy n="103" d="100"/>
        </p:scale>
        <p:origin x="2110" y="-258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6" name="fl" descr="                              Dell - Internal Use - Confidential&#10;"/>
          <p:cNvSpPr txBox="1"/>
          <p:nvPr/>
        </p:nvSpPr>
        <p:spPr>
          <a:xfrm>
            <a:off x="758343" y="9622938"/>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Copyright 2018 Dell Inc.</a:t>
            </a:r>
          </a:p>
        </p:txBody>
      </p:sp>
      <p:sp>
        <p:nvSpPr>
          <p:cNvPr id="7" name="TextBox 6"/>
          <p:cNvSpPr txBox="1"/>
          <p:nvPr/>
        </p:nvSpPr>
        <p:spPr>
          <a:xfrm>
            <a:off x="463466" y="9622938"/>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42271365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90500" y="185738"/>
            <a:ext cx="6354763" cy="3575050"/>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449051" y="4069854"/>
            <a:ext cx="5837661" cy="4809828"/>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fl" descr="                              Dell - Internal Use - Confidential&#10;"/>
          <p:cNvSpPr txBox="1"/>
          <p:nvPr/>
        </p:nvSpPr>
        <p:spPr>
          <a:xfrm>
            <a:off x="758343" y="9622938"/>
            <a:ext cx="902491" cy="83100"/>
          </a:xfrm>
          <a:prstGeom prst="rect">
            <a:avLst/>
          </a:prstGeom>
          <a:noFill/>
        </p:spPr>
        <p:txBody>
          <a:bodyPr vert="horz" wrap="none" lIns="0" tIns="0" rIns="0" bIns="0" rtlCol="0" anchor="ctr" anchorCtr="0">
            <a:spAutoFit/>
          </a:bodyPr>
          <a:lstStyle/>
          <a:p>
            <a:pPr defTabSz="923087" fontAlgn="base">
              <a:lnSpc>
                <a:spcPct val="90000"/>
              </a:lnSpc>
              <a:spcBef>
                <a:spcPts val="101"/>
              </a:spcBef>
              <a:spcAft>
                <a:spcPts val="101"/>
              </a:spcAft>
              <a:defRPr/>
            </a:pPr>
            <a:r>
              <a:rPr lang="en-US" sz="600" dirty="0">
                <a:solidFill>
                  <a:schemeClr val="bg2"/>
                </a:solidFill>
                <a:latin typeface="Arial" panose="020B0604020202020204" pitchFamily="34" charset="0"/>
              </a:rPr>
              <a:t>© Copyright 2018 Dell Inc.</a:t>
            </a:r>
          </a:p>
        </p:txBody>
      </p:sp>
      <p:sp>
        <p:nvSpPr>
          <p:cNvPr id="9" name="TextBox 8"/>
          <p:cNvSpPr txBox="1"/>
          <p:nvPr/>
        </p:nvSpPr>
        <p:spPr>
          <a:xfrm>
            <a:off x="463466" y="9622938"/>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a:solidFill>
                  <a:schemeClr val="bg2"/>
                </a:solidFill>
                <a:latin typeface="Arial" panose="020B0604020202020204" pitchFamily="34" charset="0"/>
              </a:rPr>
              <a:pPr algn="l" rtl="0" fontAlgn="base">
                <a:lnSpc>
                  <a:spcPct val="90000"/>
                </a:lnSpc>
                <a:spcBef>
                  <a:spcPct val="0"/>
                </a:spcBef>
                <a:spcAft>
                  <a:spcPct val="0"/>
                </a:spcAft>
                <a:buClr>
                  <a:schemeClr val="bg1"/>
                </a:buClr>
              </a:pPr>
              <a:t>‹#›</a:t>
            </a:fld>
            <a:endParaRPr lang="en-US" sz="600" dirty="0" err="1">
              <a:solidFill>
                <a:schemeClr val="bg2"/>
              </a:solidFill>
              <a:latin typeface="Arial" panose="020B0604020202020204" pitchFamily="34" charset="0"/>
            </a:endParaRPr>
          </a:p>
        </p:txBody>
      </p:sp>
    </p:spTree>
    <p:extLst>
      <p:ext uri="{BB962C8B-B14F-4D97-AF65-F5344CB8AC3E}">
        <p14:creationId xmlns:p14="http://schemas.microsoft.com/office/powerpoint/2010/main" val="2384313598"/>
      </p:ext>
    </p:extLst>
  </p:cSld>
  <p:clrMap bg1="lt1" tx1="dk1" bg2="lt2" tx2="dk2" accent1="accent1" accent2="accent2" accent3="accent3" accent4="accent4" accent5="accent5" accent6="accent6" hlink="hlink" folHlink="folHlink"/>
  <p:notesStyle>
    <a:lvl1pPr marL="0" algn="l" defTabSz="685800" rtl="0" eaLnBrk="1" latinLnBrk="0" hangingPunct="1">
      <a:spcBef>
        <a:spcPts val="0"/>
      </a:spcBef>
      <a:defRPr sz="1100" kern="1200">
        <a:solidFill>
          <a:schemeClr val="bg2"/>
        </a:solidFill>
        <a:latin typeface="Arial" panose="020B0604020202020204" pitchFamily="34" charset="0"/>
        <a:ea typeface="+mn-ea"/>
        <a:cs typeface="+mn-cs"/>
      </a:defRPr>
    </a:lvl1pPr>
    <a:lvl2pPr marL="5143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2pPr>
    <a:lvl3pPr marL="8572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3pPr>
    <a:lvl4pPr marL="1200150" indent="-171450" algn="l" defTabSz="685800" rtl="0" eaLnBrk="1" latinLnBrk="0" hangingPunct="1">
      <a:spcBef>
        <a:spcPts val="300"/>
      </a:spcBef>
      <a:buClrTx/>
      <a:buFont typeface="Arial" panose="020B0604020202020204" pitchFamily="34" charset="0"/>
      <a:buChar char="▪"/>
      <a:defRPr sz="1100" kern="1200">
        <a:solidFill>
          <a:schemeClr val="bg2"/>
        </a:solidFill>
        <a:latin typeface="Arial" panose="020B0604020202020204" pitchFamily="34" charset="0"/>
        <a:ea typeface="+mn-ea"/>
        <a:cs typeface="+mn-cs"/>
      </a:defRPr>
    </a:lvl4pPr>
    <a:lvl5pPr marL="1543050" indent="-171450" algn="l" defTabSz="685800" rtl="0" eaLnBrk="1" latinLnBrk="0" hangingPunct="1">
      <a:spcBef>
        <a:spcPts val="300"/>
      </a:spcBef>
      <a:buClrTx/>
      <a:buFont typeface="Arial" panose="020B0604020202020204" pitchFamily="34" charset="0"/>
      <a:buChar char="•"/>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858767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09106" rtl="0" eaLnBrk="0" fontAlgn="base" latinLnBrk="0" hangingPunct="0">
              <a:lnSpc>
                <a:spcPct val="100000"/>
              </a:lnSpc>
              <a:spcBef>
                <a:spcPct val="0"/>
              </a:spcBef>
              <a:spcAft>
                <a:spcPct val="0"/>
              </a:spcAft>
              <a:buClrTx/>
              <a:buSzTx/>
              <a:buFontTx/>
              <a:buNone/>
              <a:tabLst/>
              <a:defRPr/>
            </a:pPr>
            <a:fld id="{FA04BB6B-BEDE-48E4-970F-8DFC0D4B5AE7}" type="slidenum">
              <a:rPr kumimoji="0" lang="en-US" sz="1000" b="0" i="0" u="none" strike="noStrike" kern="1200" cap="none" spc="0" normalizeH="0" baseline="0" noProof="0" smtClean="0">
                <a:ln>
                  <a:noFill/>
                </a:ln>
                <a:solidFill>
                  <a:srgbClr val="000000"/>
                </a:solidFill>
                <a:effectLst/>
                <a:uLnTx/>
                <a:uFillTx/>
                <a:latin typeface="Museo Sans For Dell" pitchFamily="2" charset="0"/>
                <a:ea typeface="+mn-ea"/>
                <a:cs typeface="+mn-cs"/>
              </a:rPr>
              <a:pPr marL="0" marR="0" lvl="0" indent="0" algn="r" defTabSz="909106" rtl="0" eaLnBrk="0" fontAlgn="base" latinLnBrk="0" hangingPunct="0">
                <a:lnSpc>
                  <a:spcPct val="100000"/>
                </a:lnSpc>
                <a:spcBef>
                  <a:spcPct val="0"/>
                </a:spcBef>
                <a:spcAft>
                  <a:spcPct val="0"/>
                </a:spcAft>
                <a:buClrTx/>
                <a:buSzTx/>
                <a:buFontTx/>
                <a:buNone/>
                <a:tabLst/>
                <a:defRPr/>
              </a:pPr>
              <a:t>4</a:t>
            </a:fld>
            <a:endParaRPr kumimoji="0" lang="en-US" sz="1000" b="0" i="0" u="none" strike="noStrike" kern="1200" cap="none" spc="0" normalizeH="0" baseline="0" noProof="0" dirty="0">
              <a:ln>
                <a:noFill/>
              </a:ln>
              <a:solidFill>
                <a:srgbClr val="000000"/>
              </a:solidFill>
              <a:effectLst/>
              <a:uLnTx/>
              <a:uFillTx/>
              <a:latin typeface="Museo Sans For Dell" pitchFamily="2" charset="0"/>
              <a:ea typeface="+mn-ea"/>
              <a:cs typeface="+mn-cs"/>
            </a:endParaRPr>
          </a:p>
        </p:txBody>
      </p:sp>
    </p:spTree>
    <p:extLst>
      <p:ext uri="{BB962C8B-B14F-4D97-AF65-F5344CB8AC3E}">
        <p14:creationId xmlns:p14="http://schemas.microsoft.com/office/powerpoint/2010/main" val="2701768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100" b="0" i="0" strike="noStrike" cap="none" spc="0" baseline="0" dirty="0">
                <a:solidFill>
                  <a:srgbClr val="444444"/>
                </a:solidFill>
                <a:effectLst/>
                <a:ea typeface="Meiryo UI" panose="020B0604030504040204" pitchFamily="34" charset="-128"/>
                <a:cs typeface="MS UI Gothic"/>
              </a:rPr>
              <a:t>さて、次は</a:t>
            </a:r>
            <a:r>
              <a:rPr lang="en-US" altLang="ja-JP" sz="1100" b="0" i="0" strike="noStrike" cap="none" spc="0" baseline="0" dirty="0">
                <a:solidFill>
                  <a:srgbClr val="444444"/>
                </a:solidFill>
                <a:effectLst/>
                <a:ea typeface="Meiryo UI" panose="020B0604030504040204" pitchFamily="34" charset="-128"/>
                <a:cs typeface="MS UI Gothic"/>
              </a:rPr>
              <a:t>Isilon</a:t>
            </a:r>
            <a:r>
              <a:rPr lang="ja-JP" altLang="en-US" sz="1100" b="0" i="0" strike="noStrike" cap="none" spc="0" baseline="0" dirty="0">
                <a:solidFill>
                  <a:srgbClr val="444444"/>
                </a:solidFill>
                <a:effectLst/>
                <a:ea typeface="Meiryo UI" panose="020B0604030504040204" pitchFamily="34" charset="-128"/>
                <a:cs typeface="MS UI Gothic"/>
              </a:rPr>
              <a:t>についてです。</a:t>
            </a:r>
          </a:p>
          <a:p>
            <a:endParaRPr lang="ja-JP" altLang="en-US" sz="1100" b="0" i="0" kern="1200" dirty="0">
              <a:solidFill>
                <a:schemeClr val="tx1"/>
              </a:solidFill>
              <a:effectLst/>
              <a:ea typeface="Meiryo UI" panose="020B0604030504040204" pitchFamily="34" charset="-128"/>
              <a:cs typeface="+mn-cs"/>
            </a:endParaRPr>
          </a:p>
          <a:p>
            <a:r>
              <a:rPr lang="ja-JP" altLang="en-US" sz="1100" b="0" i="0" strike="noStrike" cap="none" spc="0" baseline="0" dirty="0">
                <a:solidFill>
                  <a:srgbClr val="444444"/>
                </a:solidFill>
                <a:effectLst/>
                <a:ea typeface="Meiryo UI" panose="020B0604030504040204" pitchFamily="34" charset="-128"/>
                <a:cs typeface="MS UI Gothic"/>
              </a:rPr>
              <a:t>自動車、生命科学、メディア、エンターテインメントなどの業界は、数年にわたり、データの急増に直面してきました。データ分析や人工知能、さらにはクラウド ネイティブ アプリケーションなどの次世代のワークロードに対応する必要があるため、この増加は、複数の組織にまたがって拡大を続けています。組織は、これらのワークロードをオンプレミスおよびクラウドで実行しなければなりません。</a:t>
            </a:r>
            <a:r>
              <a:rPr lang="en-US" altLang="ja-JP" sz="1100" b="0" i="0" strike="noStrike" cap="none" spc="0" baseline="0" dirty="0">
                <a:solidFill>
                  <a:srgbClr val="444444"/>
                </a:solidFill>
                <a:effectLst/>
                <a:ea typeface="Meiryo UI" panose="020B0604030504040204" pitchFamily="34" charset="-128"/>
                <a:cs typeface="MS UI Gothic"/>
              </a:rPr>
              <a:t>Dell EMC Isilon</a:t>
            </a:r>
            <a:r>
              <a:rPr lang="ja-JP" altLang="en-US" sz="1100" b="0" i="0" strike="noStrike" cap="none" spc="0" baseline="0" dirty="0">
                <a:solidFill>
                  <a:srgbClr val="444444"/>
                </a:solidFill>
                <a:effectLst/>
                <a:ea typeface="Meiryo UI" panose="020B0604030504040204" pitchFamily="34" charset="-128"/>
                <a:cs typeface="MS UI Gothic"/>
              </a:rPr>
              <a:t>は、この大量の非構造化データに対応するために設計されており、それゆえ業界をリードするスケールアウト</a:t>
            </a:r>
            <a:r>
              <a:rPr lang="en-US" altLang="ja-JP" sz="1100" b="0" i="0" strike="noStrike" cap="none" spc="0" baseline="0" dirty="0">
                <a:solidFill>
                  <a:srgbClr val="444444"/>
                </a:solidFill>
                <a:effectLst/>
                <a:ea typeface="Meiryo UI" panose="020B0604030504040204" pitchFamily="34" charset="-128"/>
                <a:cs typeface="MS UI Gothic"/>
              </a:rPr>
              <a:t>NAS</a:t>
            </a:r>
            <a:r>
              <a:rPr lang="ja-JP" altLang="en-US" sz="1100" b="0" i="0" strike="noStrike" cap="none" spc="0" baseline="0" dirty="0">
                <a:solidFill>
                  <a:srgbClr val="444444"/>
                </a:solidFill>
                <a:effectLst/>
                <a:ea typeface="Meiryo UI" panose="020B0604030504040204" pitchFamily="34" charset="-128"/>
                <a:cs typeface="MS UI Gothic"/>
              </a:rPr>
              <a:t>プラットフォームの地位を確立しています。</a:t>
            </a:r>
          </a:p>
          <a:p>
            <a:endParaRPr lang="ja-JP" altLang="en-US" sz="1100" b="0" i="0" kern="1200" dirty="0">
              <a:solidFill>
                <a:schemeClr val="tx1"/>
              </a:solidFill>
              <a:effectLst/>
              <a:ea typeface="Meiryo UI" panose="020B0604030504040204" pitchFamily="34" charset="-128"/>
              <a:cs typeface="+mn-cs"/>
            </a:endParaRPr>
          </a:p>
          <a:p>
            <a:r>
              <a:rPr lang="ja-JP" altLang="en-US" sz="1100" b="0" i="0" strike="noStrike" cap="none" spc="0" baseline="0" dirty="0">
                <a:solidFill>
                  <a:srgbClr val="444444"/>
                </a:solidFill>
                <a:effectLst/>
                <a:ea typeface="Meiryo UI" panose="020B0604030504040204" pitchFamily="34" charset="-128"/>
                <a:cs typeface="MS UI Gothic"/>
              </a:rPr>
              <a:t>あらゆる規模でシンプルさを実現する設計：さらに多くのデータに埋もれていくなかで、多くの場合、拡大する環境を管理するために追加のリソースを投入することはできません。</a:t>
            </a:r>
            <a:r>
              <a:rPr lang="en-US" altLang="ja-JP" sz="1100" b="0" i="0" strike="noStrike" cap="none" spc="0" baseline="0" dirty="0">
                <a:solidFill>
                  <a:srgbClr val="444444"/>
                </a:solidFill>
                <a:effectLst/>
                <a:ea typeface="Meiryo UI" panose="020B0604030504040204" pitchFamily="34" charset="-128"/>
                <a:cs typeface="MS UI Gothic"/>
              </a:rPr>
              <a:t>Isilon</a:t>
            </a:r>
            <a:r>
              <a:rPr lang="ja-JP" altLang="en-US" sz="1100" b="0" i="0" strike="noStrike" cap="none" spc="0" baseline="0" dirty="0">
                <a:solidFill>
                  <a:srgbClr val="444444"/>
                </a:solidFill>
                <a:effectLst/>
                <a:ea typeface="Meiryo UI" panose="020B0604030504040204" pitchFamily="34" charset="-128"/>
                <a:cs typeface="MS UI Gothic"/>
              </a:rPr>
              <a:t>は、人員を追加することなくスケール アウトを実現することで、この概念を変えていきます。最新のソフトウェア リリースである</a:t>
            </a:r>
            <a:r>
              <a:rPr lang="en-US" altLang="ja-JP" sz="1100" b="0" i="0" strike="noStrike" cap="none" spc="0" baseline="0" dirty="0">
                <a:solidFill>
                  <a:srgbClr val="444444"/>
                </a:solidFill>
                <a:effectLst/>
                <a:ea typeface="Meiryo UI" panose="020B0604030504040204" pitchFamily="34" charset="-128"/>
                <a:cs typeface="MS UI Gothic"/>
              </a:rPr>
              <a:t>OneFS 8.2</a:t>
            </a:r>
            <a:r>
              <a:rPr lang="ja-JP" altLang="en-US" sz="1100" b="0" i="0" strike="noStrike" cap="none" spc="0" baseline="0" dirty="0">
                <a:solidFill>
                  <a:srgbClr val="444444"/>
                </a:solidFill>
                <a:effectLst/>
                <a:ea typeface="Meiryo UI" panose="020B0604030504040204" pitchFamily="34" charset="-128"/>
                <a:cs typeface="MS UI Gothic"/>
              </a:rPr>
              <a:t>では、最大</a:t>
            </a:r>
            <a:r>
              <a:rPr lang="en-US" altLang="ja-JP" sz="1100" b="0" i="0" strike="noStrike" cap="none" spc="0" baseline="0" dirty="0">
                <a:solidFill>
                  <a:srgbClr val="444444"/>
                </a:solidFill>
                <a:effectLst/>
                <a:ea typeface="Meiryo UI" panose="020B0604030504040204" pitchFamily="34" charset="-128"/>
                <a:cs typeface="MS UI Gothic"/>
              </a:rPr>
              <a:t>252</a:t>
            </a:r>
            <a:r>
              <a:rPr lang="ja-JP" altLang="en-US" sz="1100" b="0" i="0" strike="noStrike" cap="none" spc="0" baseline="0" dirty="0">
                <a:solidFill>
                  <a:srgbClr val="444444"/>
                </a:solidFill>
                <a:effectLst/>
                <a:ea typeface="Meiryo UI" panose="020B0604030504040204" pitchFamily="34" charset="-128"/>
                <a:cs typeface="MS UI Gothic"/>
              </a:rPr>
              <a:t>ノードまでスケール アップが可能です。つまり、最大</a:t>
            </a:r>
            <a:r>
              <a:rPr lang="en-US" altLang="ja-JP" sz="1100" b="0" i="0" strike="noStrike" cap="none" spc="0" baseline="0" dirty="0">
                <a:solidFill>
                  <a:srgbClr val="444444"/>
                </a:solidFill>
                <a:effectLst/>
                <a:ea typeface="Meiryo UI" panose="020B0604030504040204" pitchFamily="34" charset="-128"/>
                <a:cs typeface="MS UI Gothic"/>
              </a:rPr>
              <a:t>58 PB</a:t>
            </a:r>
            <a:r>
              <a:rPr lang="ja-JP" altLang="en-US" sz="1100" b="0" i="0" strike="noStrike" cap="none" spc="0" baseline="0" dirty="0">
                <a:solidFill>
                  <a:srgbClr val="444444"/>
                </a:solidFill>
                <a:effectLst/>
                <a:ea typeface="Meiryo UI" panose="020B0604030504040204" pitchFamily="34" charset="-128"/>
                <a:cs typeface="MS UI Gothic"/>
              </a:rPr>
              <a:t>までテラバイトと同じように管理することができ、さらにクラスターあたり</a:t>
            </a:r>
            <a:r>
              <a:rPr lang="en-US" altLang="ja-JP" sz="1100" b="0" i="0" strike="noStrike" cap="none" spc="0" baseline="0" dirty="0">
                <a:solidFill>
                  <a:srgbClr val="444444"/>
                </a:solidFill>
                <a:effectLst/>
                <a:ea typeface="Meiryo UI" panose="020B0604030504040204" pitchFamily="34" charset="-128"/>
                <a:cs typeface="MS UI Gothic"/>
              </a:rPr>
              <a:t>945 GB/</a:t>
            </a:r>
            <a:r>
              <a:rPr lang="ja-JP" altLang="en-US" sz="1100" b="0" i="0" strike="noStrike" cap="none" spc="0" baseline="0" dirty="0">
                <a:solidFill>
                  <a:srgbClr val="444444"/>
                </a:solidFill>
                <a:effectLst/>
                <a:ea typeface="Meiryo UI" panose="020B0604030504040204" pitchFamily="34" charset="-128"/>
                <a:cs typeface="MS UI Gothic"/>
              </a:rPr>
              <a:t>秒の総スループットで、卓越したワークロードを実行できます。</a:t>
            </a:r>
          </a:p>
          <a:p>
            <a:endParaRPr lang="ja-JP" altLang="en-US" sz="1100" b="0" i="0" kern="1200" dirty="0">
              <a:solidFill>
                <a:schemeClr val="tx1"/>
              </a:solidFill>
              <a:effectLst/>
              <a:ea typeface="Meiryo UI" panose="020B0604030504040204" pitchFamily="34" charset="-128"/>
              <a:cs typeface="+mn-cs"/>
            </a:endParaRPr>
          </a:p>
          <a:p>
            <a:r>
              <a:rPr lang="ja-JP" altLang="en-US" sz="1100" b="0" i="0" strike="noStrike" cap="none" spc="0" baseline="0" dirty="0">
                <a:solidFill>
                  <a:srgbClr val="444444"/>
                </a:solidFill>
                <a:effectLst/>
                <a:ea typeface="Meiryo UI" panose="020B0604030504040204" pitchFamily="34" charset="-128"/>
                <a:cs typeface="MS UI Gothic"/>
              </a:rPr>
              <a:t>ワークロードの俊敏性を実現する設計：私たちのお客様はデータ管理とデータの増加に苦労しているだけでなく、データ センターのスペース問題にも直面しており、アーカイブ ノードの容量を備え、ハイブリッドのパフォーマンスを叶える</a:t>
            </a:r>
            <a:r>
              <a:rPr lang="en-US" altLang="ja-JP" sz="1100" b="0" i="0" strike="noStrike" cap="none" spc="0" baseline="0" dirty="0">
                <a:solidFill>
                  <a:srgbClr val="444444"/>
                </a:solidFill>
                <a:effectLst/>
                <a:ea typeface="Meiryo UI" panose="020B0604030504040204" pitchFamily="34" charset="-128"/>
                <a:cs typeface="MS UI Gothic"/>
              </a:rPr>
              <a:t>Isilon</a:t>
            </a:r>
            <a:r>
              <a:rPr lang="ja-JP" altLang="en-US" sz="1100" b="0" i="0" strike="noStrike" cap="none" spc="0" baseline="0" dirty="0">
                <a:solidFill>
                  <a:srgbClr val="444444"/>
                </a:solidFill>
                <a:effectLst/>
                <a:ea typeface="Meiryo UI" panose="020B0604030504040204" pitchFamily="34" charset="-128"/>
                <a:cs typeface="MS UI Gothic"/>
              </a:rPr>
              <a:t>ノードを必要としてきました。そこで、このたび</a:t>
            </a:r>
            <a:r>
              <a:rPr lang="en-US" altLang="ja-JP" sz="1100" b="0" i="0" strike="noStrike" cap="none" spc="0" baseline="0" dirty="0">
                <a:solidFill>
                  <a:srgbClr val="444444"/>
                </a:solidFill>
                <a:effectLst/>
                <a:ea typeface="Meiryo UI" panose="020B0604030504040204" pitchFamily="34" charset="-128"/>
                <a:cs typeface="MS UI Gothic"/>
              </a:rPr>
              <a:t>Isilon H5600</a:t>
            </a:r>
            <a:r>
              <a:rPr lang="ja-JP" altLang="en-US" sz="1100" b="0" i="0" strike="noStrike" cap="none" spc="0" baseline="0" dirty="0">
                <a:solidFill>
                  <a:srgbClr val="444444"/>
                </a:solidFill>
                <a:effectLst/>
                <a:ea typeface="Meiryo UI" panose="020B0604030504040204" pitchFamily="34" charset="-128"/>
                <a:cs typeface="MS UI Gothic"/>
              </a:rPr>
              <a:t>のリリースを発表いたします。ラック密度を</a:t>
            </a:r>
            <a:r>
              <a:rPr lang="en-US" altLang="ja-JP" sz="1100" b="0" i="0" strike="noStrike" cap="none" spc="0" baseline="0" dirty="0">
                <a:solidFill>
                  <a:srgbClr val="444444"/>
                </a:solidFill>
                <a:effectLst/>
                <a:ea typeface="Meiryo UI" panose="020B0604030504040204" pitchFamily="34" charset="-128"/>
                <a:cs typeface="MS UI Gothic"/>
              </a:rPr>
              <a:t>40%</a:t>
            </a:r>
            <a:r>
              <a:rPr lang="ja-JP" altLang="en-US" sz="1100" b="0" i="0" strike="noStrike" cap="none" spc="0" baseline="0" dirty="0">
                <a:solidFill>
                  <a:srgbClr val="444444"/>
                </a:solidFill>
                <a:effectLst/>
                <a:ea typeface="Meiryo UI" panose="020B0604030504040204" pitchFamily="34" charset="-128"/>
                <a:cs typeface="MS UI Gothic"/>
              </a:rPr>
              <a:t>向上、シングル ストリームのスループットを約</a:t>
            </a:r>
            <a:r>
              <a:rPr lang="en-US" altLang="ja-JP" sz="1100" b="0" i="0" strike="noStrike" cap="none" spc="0" baseline="0" dirty="0">
                <a:solidFill>
                  <a:srgbClr val="444444"/>
                </a:solidFill>
                <a:effectLst/>
                <a:ea typeface="Meiryo UI" panose="020B0604030504040204" pitchFamily="34" charset="-128"/>
                <a:cs typeface="MS UI Gothic"/>
              </a:rPr>
              <a:t>2</a:t>
            </a:r>
            <a:r>
              <a:rPr lang="ja-JP" altLang="en-US" sz="1100" b="0" i="0" strike="noStrike" cap="none" spc="0" baseline="0" dirty="0">
                <a:solidFill>
                  <a:srgbClr val="444444"/>
                </a:solidFill>
                <a:effectLst/>
                <a:ea typeface="Meiryo UI" panose="020B0604030504040204" pitchFamily="34" charset="-128"/>
                <a:cs typeface="MS UI Gothic"/>
              </a:rPr>
              <a:t>倍に増加、書き込みスループットを</a:t>
            </a:r>
            <a:r>
              <a:rPr lang="en-US" altLang="ja-JP" sz="1100" b="0" i="0" strike="noStrike" cap="none" spc="0" baseline="0" dirty="0">
                <a:solidFill>
                  <a:srgbClr val="444444"/>
                </a:solidFill>
                <a:effectLst/>
                <a:ea typeface="Meiryo UI" panose="020B0604030504040204" pitchFamily="34" charset="-128"/>
                <a:cs typeface="MS UI Gothic"/>
              </a:rPr>
              <a:t>31%</a:t>
            </a:r>
            <a:r>
              <a:rPr lang="ja-JP" altLang="en-US" sz="1100" b="0" i="0" strike="noStrike" cap="none" spc="0" baseline="0" dirty="0">
                <a:solidFill>
                  <a:srgbClr val="444444"/>
                </a:solidFill>
                <a:effectLst/>
                <a:ea typeface="Meiryo UI" panose="020B0604030504040204" pitchFamily="34" charset="-128"/>
                <a:cs typeface="MS UI Gothic"/>
              </a:rPr>
              <a:t>向上、メモリーと</a:t>
            </a:r>
            <a:r>
              <a:rPr lang="en-US" altLang="ja-JP" sz="1100" b="0" i="0" strike="noStrike" cap="none" spc="0" baseline="0" dirty="0">
                <a:solidFill>
                  <a:srgbClr val="444444"/>
                </a:solidFill>
                <a:effectLst/>
                <a:ea typeface="Meiryo UI" panose="020B0604030504040204" pitchFamily="34" charset="-128"/>
                <a:cs typeface="MS UI Gothic"/>
              </a:rPr>
              <a:t>SSD</a:t>
            </a:r>
            <a:r>
              <a:rPr lang="ja-JP" altLang="en-US" sz="1100" b="0" i="0" strike="noStrike" cap="none" spc="0" baseline="0" dirty="0">
                <a:solidFill>
                  <a:srgbClr val="444444"/>
                </a:solidFill>
                <a:effectLst/>
                <a:ea typeface="Meiryo UI" panose="020B0604030504040204" pitchFamily="34" charset="-128"/>
                <a:cs typeface="MS UI Gothic"/>
              </a:rPr>
              <a:t>のキャッシュを</a:t>
            </a:r>
            <a:r>
              <a:rPr lang="en-US" altLang="ja-JP" sz="1100" b="0" i="0" strike="noStrike" cap="none" spc="0" baseline="0" dirty="0">
                <a:solidFill>
                  <a:srgbClr val="444444"/>
                </a:solidFill>
                <a:effectLst/>
                <a:ea typeface="Meiryo UI" panose="020B0604030504040204" pitchFamily="34" charset="-128"/>
                <a:cs typeface="MS UI Gothic"/>
              </a:rPr>
              <a:t>2</a:t>
            </a:r>
            <a:r>
              <a:rPr lang="ja-JP" altLang="en-US" sz="1100" b="0" i="0" strike="noStrike" cap="none" spc="0" baseline="0" dirty="0">
                <a:solidFill>
                  <a:srgbClr val="444444"/>
                </a:solidFill>
                <a:effectLst/>
                <a:ea typeface="Meiryo UI" panose="020B0604030504040204" pitchFamily="34" charset="-128"/>
                <a:cs typeface="MS UI Gothic"/>
              </a:rPr>
              <a:t>倍に増加、そしてこれらすべてを</a:t>
            </a:r>
            <a:r>
              <a:rPr lang="en-US" altLang="ja-JP" sz="1100" b="0" i="0" strike="noStrike" cap="none" spc="0" baseline="0" dirty="0">
                <a:solidFill>
                  <a:srgbClr val="444444"/>
                </a:solidFill>
                <a:effectLst/>
                <a:ea typeface="Meiryo UI" panose="020B0604030504040204" pitchFamily="34" charset="-128"/>
                <a:cs typeface="MS UI Gothic"/>
              </a:rPr>
              <a:t>4U</a:t>
            </a:r>
            <a:r>
              <a:rPr lang="ja-JP" altLang="en-US" sz="1100" b="0" i="0" strike="noStrike" cap="none" spc="0" baseline="0" dirty="0">
                <a:solidFill>
                  <a:srgbClr val="444444"/>
                </a:solidFill>
                <a:effectLst/>
                <a:ea typeface="Meiryo UI" panose="020B0604030504040204" pitchFamily="34" charset="-128"/>
                <a:cs typeface="MS UI Gothic"/>
              </a:rPr>
              <a:t>シャーシで実現しています。</a:t>
            </a:r>
            <a:r>
              <a:rPr lang="en-US" altLang="ja-JP" sz="1100" b="0" i="0" strike="noStrike" cap="none" spc="0" baseline="0" dirty="0">
                <a:solidFill>
                  <a:srgbClr val="444444"/>
                </a:solidFill>
                <a:effectLst/>
                <a:ea typeface="Meiryo UI" panose="020B0604030504040204" pitchFamily="34" charset="-128"/>
                <a:cs typeface="MS UI Gothic"/>
              </a:rPr>
              <a:t>Isilon H5600</a:t>
            </a:r>
            <a:r>
              <a:rPr lang="ja-JP" altLang="en-US" sz="1100" b="0" i="0" strike="noStrike" cap="none" spc="0" baseline="0" dirty="0">
                <a:solidFill>
                  <a:srgbClr val="444444"/>
                </a:solidFill>
                <a:effectLst/>
                <a:ea typeface="Meiryo UI" panose="020B0604030504040204" pitchFamily="34" charset="-128"/>
                <a:cs typeface="MS UI Gothic"/>
              </a:rPr>
              <a:t>は、ノードあたり</a:t>
            </a:r>
            <a:r>
              <a:rPr lang="en-US" altLang="ja-JP" sz="1100" b="0" i="0" strike="noStrike" cap="none" spc="0" baseline="0" dirty="0">
                <a:solidFill>
                  <a:srgbClr val="444444"/>
                </a:solidFill>
                <a:effectLst/>
                <a:ea typeface="Meiryo UI" panose="020B0604030504040204" pitchFamily="34" charset="-128"/>
                <a:cs typeface="MS UI Gothic"/>
              </a:rPr>
              <a:t>4k</a:t>
            </a:r>
            <a:r>
              <a:rPr lang="ja-JP" altLang="en-US" sz="1100" b="0" i="0" strike="noStrike" cap="none" spc="0" baseline="0" dirty="0">
                <a:solidFill>
                  <a:srgbClr val="444444"/>
                </a:solidFill>
                <a:effectLst/>
                <a:ea typeface="Meiryo UI" panose="020B0604030504040204" pitchFamily="34" charset="-128"/>
                <a:cs typeface="MS UI Gothic"/>
              </a:rPr>
              <a:t>の非圧縮編集ストリーム</a:t>
            </a:r>
            <a:r>
              <a:rPr lang="en-US" altLang="ja-JP" sz="1100" b="0" i="0" strike="noStrike" cap="none" spc="0" baseline="0" dirty="0">
                <a:solidFill>
                  <a:srgbClr val="444444"/>
                </a:solidFill>
                <a:effectLst/>
                <a:ea typeface="Meiryo UI" panose="020B0604030504040204" pitchFamily="34" charset="-128"/>
                <a:cs typeface="MS UI Gothic"/>
              </a:rPr>
              <a:t>1</a:t>
            </a:r>
            <a:r>
              <a:rPr lang="ja-JP" altLang="en-US" sz="1100" b="0" i="0" strike="noStrike" cap="none" spc="0" baseline="0" dirty="0">
                <a:solidFill>
                  <a:srgbClr val="444444"/>
                </a:solidFill>
                <a:effectLst/>
                <a:ea typeface="Meiryo UI" panose="020B0604030504040204" pitchFamily="34" charset="-128"/>
                <a:cs typeface="MS UI Gothic"/>
              </a:rPr>
              <a:t>つをサポートできるため、この新製品はメディアやエンターテインメントなどの市場に大きな影響を与えます。</a:t>
            </a:r>
          </a:p>
          <a:p>
            <a:endParaRPr lang="ja-JP" altLang="en-US" sz="1100" b="0" i="0" kern="1200" dirty="0">
              <a:solidFill>
                <a:schemeClr val="tx1"/>
              </a:solidFill>
              <a:effectLst/>
              <a:ea typeface="Meiryo UI" panose="020B0604030504040204" pitchFamily="34" charset="-128"/>
              <a:cs typeface="+mn-cs"/>
            </a:endParaRPr>
          </a:p>
          <a:p>
            <a:r>
              <a:rPr lang="ja-JP" altLang="en-US" sz="1100" b="0" i="0" strike="noStrike" cap="none" spc="0" baseline="0" dirty="0">
                <a:solidFill>
                  <a:srgbClr val="1796FF"/>
                </a:solidFill>
                <a:effectLst/>
                <a:ea typeface="Meiryo UI" panose="020B0604030504040204" pitchFamily="34" charset="-128"/>
                <a:cs typeface="MS UI Gothic"/>
              </a:rPr>
              <a:t>マルチクラウド向けに最適化：お客様には、できる限りの柔軟性を提供したいと考えています。特に、データ センターをクラウドまで拡張するときには、なおのことです。私たちの新しい</a:t>
            </a:r>
            <a:r>
              <a:rPr lang="en-US" altLang="ja-JP" sz="1100" b="0" i="0" strike="noStrike" cap="none" spc="0" baseline="0" dirty="0">
                <a:solidFill>
                  <a:srgbClr val="1796FF"/>
                </a:solidFill>
                <a:effectLst/>
                <a:ea typeface="Meiryo UI" panose="020B0604030504040204" pitchFamily="34" charset="-128"/>
                <a:cs typeface="MS UI Gothic"/>
              </a:rPr>
              <a:t>Dell EMC Cloud Storage Services</a:t>
            </a:r>
            <a:r>
              <a:rPr lang="ja-JP" altLang="en-US" sz="1100" b="0" i="0" strike="noStrike" cap="none" spc="0" baseline="0" dirty="0">
                <a:solidFill>
                  <a:srgbClr val="1796FF"/>
                </a:solidFill>
                <a:effectLst/>
                <a:ea typeface="Meiryo UI" panose="020B0604030504040204" pitchFamily="34" charset="-128"/>
                <a:cs typeface="MS UI Gothic"/>
              </a:rPr>
              <a:t>では、パブリック クラウドで</a:t>
            </a:r>
            <a:r>
              <a:rPr lang="en-US" altLang="ja-JP" sz="1100" b="0" i="0" strike="noStrike" cap="none" spc="0" baseline="0" dirty="0">
                <a:solidFill>
                  <a:srgbClr val="1796FF"/>
                </a:solidFill>
                <a:effectLst/>
                <a:ea typeface="Meiryo UI" panose="020B0604030504040204" pitchFamily="34" charset="-128"/>
                <a:cs typeface="MS UI Gothic"/>
              </a:rPr>
              <a:t>Isilon</a:t>
            </a:r>
            <a:r>
              <a:rPr lang="ja-JP" altLang="en-US" sz="1100" b="0" i="0" strike="noStrike" cap="none" spc="0" baseline="0" dirty="0">
                <a:solidFill>
                  <a:srgbClr val="1796FF"/>
                </a:solidFill>
                <a:effectLst/>
                <a:ea typeface="Meiryo UI" panose="020B0604030504040204" pitchFamily="34" charset="-128"/>
                <a:cs typeface="MS UI Gothic"/>
              </a:rPr>
              <a:t>を使用するために</a:t>
            </a:r>
            <a:r>
              <a:rPr lang="en-US" altLang="ja-JP" sz="1100" b="0" i="0" strike="noStrike" cap="none" spc="0" baseline="0" dirty="0">
                <a:solidFill>
                  <a:srgbClr val="1796FF"/>
                </a:solidFill>
                <a:effectLst/>
                <a:ea typeface="Meiryo UI" panose="020B0604030504040204" pitchFamily="34" charset="-128"/>
                <a:cs typeface="MS UI Gothic"/>
              </a:rPr>
              <a:t>2</a:t>
            </a:r>
            <a:r>
              <a:rPr lang="ja-JP" altLang="en-US" sz="1100" b="0" i="0" strike="noStrike" cap="none" spc="0" baseline="0" dirty="0">
                <a:solidFill>
                  <a:srgbClr val="1796FF"/>
                </a:solidFill>
                <a:effectLst/>
                <a:ea typeface="Meiryo UI" panose="020B0604030504040204" pitchFamily="34" charset="-128"/>
                <a:cs typeface="MS UI Gothic"/>
              </a:rPr>
              <a:t>つのパスを提供しています。このたび、今夏から</a:t>
            </a:r>
            <a:r>
              <a:rPr lang="en-US" altLang="ja-JP" sz="1100" b="0" i="0" strike="noStrike" cap="none" spc="0" baseline="0" dirty="0">
                <a:solidFill>
                  <a:srgbClr val="1796FF"/>
                </a:solidFill>
                <a:effectLst/>
                <a:ea typeface="Meiryo UI" panose="020B0604030504040204" pitchFamily="34" charset="-128"/>
                <a:cs typeface="MS UI Gothic"/>
              </a:rPr>
              <a:t>Google Cloud Platform</a:t>
            </a:r>
            <a:r>
              <a:rPr lang="ja-JP" altLang="en-US" sz="1100" b="0" i="0" strike="noStrike" cap="none" spc="0" baseline="0" dirty="0">
                <a:solidFill>
                  <a:srgbClr val="1796FF"/>
                </a:solidFill>
                <a:effectLst/>
                <a:ea typeface="Meiryo UI" panose="020B0604030504040204" pitchFamily="34" charset="-128"/>
                <a:cs typeface="MS UI Gothic"/>
              </a:rPr>
              <a:t>（</a:t>
            </a:r>
            <a:r>
              <a:rPr lang="en-US" altLang="ja-JP" sz="1100" b="0" i="0" strike="noStrike" cap="none" spc="0" baseline="0" dirty="0">
                <a:solidFill>
                  <a:srgbClr val="1796FF"/>
                </a:solidFill>
                <a:effectLst/>
                <a:ea typeface="Meiryo UI" panose="020B0604030504040204" pitchFamily="34" charset="-128"/>
                <a:cs typeface="MS UI Gothic"/>
              </a:rPr>
              <a:t>GCP</a:t>
            </a:r>
            <a:r>
              <a:rPr lang="ja-JP" altLang="en-US" sz="1100" b="0" i="0" strike="noStrike" cap="none" spc="0" baseline="0" dirty="0">
                <a:solidFill>
                  <a:srgbClr val="1796FF"/>
                </a:solidFill>
                <a:effectLst/>
                <a:ea typeface="Meiryo UI" panose="020B0604030504040204" pitchFamily="34" charset="-128"/>
                <a:cs typeface="MS UI Gothic"/>
              </a:rPr>
              <a:t>）を使用して</a:t>
            </a:r>
            <a:r>
              <a:rPr lang="en-US" altLang="ja-JP" sz="1100" b="0" i="0" strike="noStrike" cap="none" spc="0" baseline="0" dirty="0">
                <a:solidFill>
                  <a:srgbClr val="1796FF"/>
                </a:solidFill>
                <a:effectLst/>
                <a:ea typeface="Meiryo UI" panose="020B0604030504040204" pitchFamily="34" charset="-128"/>
                <a:cs typeface="MS UI Gothic"/>
              </a:rPr>
              <a:t>Isilon</a:t>
            </a:r>
            <a:r>
              <a:rPr lang="ja-JP" altLang="en-US" sz="1100" b="0" i="0" strike="noStrike" cap="none" spc="0" baseline="0" dirty="0">
                <a:solidFill>
                  <a:srgbClr val="1796FF"/>
                </a:solidFill>
                <a:effectLst/>
                <a:ea typeface="Meiryo UI" panose="020B0604030504040204" pitchFamily="34" charset="-128"/>
                <a:cs typeface="MS UI Gothic"/>
              </a:rPr>
              <a:t>のファイル データ サービスへ早期アクセスが可能となることを正式に発表いたします。これにより、業界をリードするスケール アウト</a:t>
            </a:r>
            <a:r>
              <a:rPr lang="en-US" altLang="ja-JP" sz="1100" b="0" i="0" strike="noStrike" cap="none" spc="0" baseline="0" dirty="0">
                <a:solidFill>
                  <a:srgbClr val="1796FF"/>
                </a:solidFill>
                <a:effectLst/>
                <a:ea typeface="Meiryo UI" panose="020B0604030504040204" pitchFamily="34" charset="-128"/>
                <a:cs typeface="MS UI Gothic"/>
              </a:rPr>
              <a:t>NAS</a:t>
            </a:r>
            <a:r>
              <a:rPr lang="ja-JP" altLang="en-US" sz="1100" b="0" i="0" strike="noStrike" cap="none" spc="0" baseline="0" dirty="0">
                <a:solidFill>
                  <a:srgbClr val="1796FF"/>
                </a:solidFill>
                <a:effectLst/>
                <a:ea typeface="Meiryo UI" panose="020B0604030504040204" pitchFamily="34" charset="-128"/>
                <a:cs typeface="MS UI Gothic"/>
              </a:rPr>
              <a:t>システムを</a:t>
            </a:r>
            <a:r>
              <a:rPr lang="en-US" altLang="ja-JP" sz="1100" b="0" i="0" strike="noStrike" cap="none" spc="0" baseline="0" dirty="0">
                <a:solidFill>
                  <a:srgbClr val="1796FF"/>
                </a:solidFill>
                <a:effectLst/>
                <a:ea typeface="Meiryo UI" panose="020B0604030504040204" pitchFamily="34" charset="-128"/>
                <a:cs typeface="MS UI Gothic"/>
              </a:rPr>
              <a:t>GCP</a:t>
            </a:r>
            <a:r>
              <a:rPr lang="ja-JP" altLang="en-US" sz="1100" b="0" i="0" strike="noStrike" cap="none" spc="0" baseline="0" dirty="0">
                <a:solidFill>
                  <a:srgbClr val="1796FF"/>
                </a:solidFill>
                <a:effectLst/>
                <a:ea typeface="Meiryo UI" panose="020B0604030504040204" pitchFamily="34" charset="-128"/>
                <a:cs typeface="MS UI Gothic"/>
              </a:rPr>
              <a:t>を通じて直接活用することができ、シームレスな利用体験が可能になります。さらに、</a:t>
            </a:r>
            <a:r>
              <a:rPr lang="en-US" altLang="ja-JP" sz="1100" b="0" i="0" strike="noStrike" cap="none" spc="0" baseline="0" dirty="0">
                <a:solidFill>
                  <a:srgbClr val="1796FF"/>
                </a:solidFill>
                <a:effectLst/>
                <a:ea typeface="Meiryo UI" panose="020B0604030504040204" pitchFamily="34" charset="-128"/>
                <a:cs typeface="MS UI Gothic"/>
              </a:rPr>
              <a:t>Cloud Storage Services</a:t>
            </a:r>
            <a:r>
              <a:rPr lang="ja-JP" altLang="en-US" sz="1100" b="0" i="0" strike="noStrike" cap="none" spc="0" baseline="0" dirty="0">
                <a:solidFill>
                  <a:srgbClr val="1796FF"/>
                </a:solidFill>
                <a:effectLst/>
                <a:ea typeface="Meiryo UI" panose="020B0604030504040204" pitchFamily="34" charset="-128"/>
                <a:cs typeface="MS UI Gothic"/>
              </a:rPr>
              <a:t>は、複数のパブリック クラウドへ直接接続することでマルチクラウドの俊敏性を実現します。ディザスター リカバリーや分析などに最適です。このサービスにより、お客様は</a:t>
            </a:r>
            <a:r>
              <a:rPr lang="en-US" altLang="ja-JP" sz="1100" b="0" i="0" strike="noStrike" cap="none" spc="0" baseline="0" dirty="0">
                <a:solidFill>
                  <a:srgbClr val="1796FF"/>
                </a:solidFill>
                <a:effectLst/>
                <a:ea typeface="Meiryo UI" panose="020B0604030504040204" pitchFamily="34" charset="-128"/>
                <a:cs typeface="MS UI Gothic"/>
              </a:rPr>
              <a:t>Isilon</a:t>
            </a:r>
            <a:r>
              <a:rPr lang="ja-JP" altLang="en-US" sz="1100" b="0" i="0" strike="noStrike" cap="none" spc="0" baseline="0" dirty="0">
                <a:solidFill>
                  <a:srgbClr val="1796FF"/>
                </a:solidFill>
                <a:effectLst/>
                <a:ea typeface="Meiryo UI" panose="020B0604030504040204" pitchFamily="34" charset="-128"/>
                <a:cs typeface="MS UI Gothic"/>
              </a:rPr>
              <a:t>ストレージをパブリック クラウド プロバイダーの俊敏なコンピューティングと組み合わせることができます。最後に、</a:t>
            </a:r>
            <a:r>
              <a:rPr lang="en-US" altLang="ja-JP" sz="1100" b="0" i="0" strike="noStrike" cap="none" spc="0" baseline="0" dirty="0">
                <a:solidFill>
                  <a:srgbClr val="1796FF"/>
                </a:solidFill>
                <a:effectLst/>
                <a:ea typeface="Meiryo UI" panose="020B0604030504040204" pitchFamily="34" charset="-128"/>
                <a:cs typeface="MS UI Gothic"/>
              </a:rPr>
              <a:t>Isilon CloudPools</a:t>
            </a:r>
            <a:r>
              <a:rPr lang="ja-JP" altLang="en-US" sz="1100" b="0" i="0" strike="noStrike" cap="none" spc="0" baseline="0" dirty="0">
                <a:solidFill>
                  <a:srgbClr val="1796FF"/>
                </a:solidFill>
                <a:effectLst/>
                <a:ea typeface="Meiryo UI" panose="020B0604030504040204" pitchFamily="34" charset="-128"/>
                <a:cs typeface="MS UI Gothic"/>
              </a:rPr>
              <a:t>ソフトウェアを強化し、ポリシーベースの自動階層化を実現することで、オンプレミスからパブリック クラウドへデータをシームレスに移動できるようになりました。これは、アーカイブに最適です。また、サポートを拡大し、</a:t>
            </a:r>
            <a:r>
              <a:rPr lang="en-US" altLang="ja-JP" sz="1100" b="0" i="0" strike="noStrike" cap="none" spc="0" baseline="0" dirty="0">
                <a:solidFill>
                  <a:srgbClr val="1796FF"/>
                </a:solidFill>
                <a:effectLst/>
                <a:ea typeface="Meiryo UI" panose="020B0604030504040204" pitchFamily="34" charset="-128"/>
                <a:cs typeface="MS UI Gothic"/>
              </a:rPr>
              <a:t>Amazon Web Services</a:t>
            </a:r>
            <a:r>
              <a:rPr lang="ja-JP" altLang="en-US" sz="1100" b="0" i="0" strike="noStrike" cap="none" spc="0" baseline="0" dirty="0">
                <a:solidFill>
                  <a:srgbClr val="1796FF"/>
                </a:solidFill>
                <a:effectLst/>
                <a:ea typeface="Meiryo UI" panose="020B0604030504040204" pitchFamily="34" charset="-128"/>
                <a:cs typeface="MS UI Gothic"/>
              </a:rPr>
              <a:t>（</a:t>
            </a:r>
            <a:r>
              <a:rPr lang="en-US" altLang="ja-JP" sz="1100" b="0" i="0" strike="noStrike" cap="none" spc="0" baseline="0" dirty="0">
                <a:solidFill>
                  <a:srgbClr val="1796FF"/>
                </a:solidFill>
                <a:effectLst/>
                <a:ea typeface="Meiryo UI" panose="020B0604030504040204" pitchFamily="34" charset="-128"/>
                <a:cs typeface="MS UI Gothic"/>
              </a:rPr>
              <a:t>AWS</a:t>
            </a:r>
            <a:r>
              <a:rPr lang="ja-JP" altLang="en-US" sz="1100" b="0" i="0" strike="noStrike" cap="none" spc="0" baseline="0" dirty="0">
                <a:solidFill>
                  <a:srgbClr val="1796FF"/>
                </a:solidFill>
                <a:effectLst/>
                <a:ea typeface="Meiryo UI" panose="020B0604030504040204" pitchFamily="34" charset="-128"/>
                <a:cs typeface="MS UI Gothic"/>
              </a:rPr>
              <a:t>）、</a:t>
            </a:r>
            <a:r>
              <a:rPr lang="en-US" altLang="ja-JP" sz="1100" b="0" i="0" strike="noStrike" cap="none" spc="0" baseline="0" dirty="0">
                <a:solidFill>
                  <a:srgbClr val="1796FF"/>
                </a:solidFill>
                <a:effectLst/>
                <a:ea typeface="Meiryo UI" panose="020B0604030504040204" pitchFamily="34" charset="-128"/>
                <a:cs typeface="MS UI Gothic"/>
              </a:rPr>
              <a:t>GCP</a:t>
            </a:r>
            <a:r>
              <a:rPr lang="ja-JP" altLang="en-US" sz="1100" b="0" i="0" strike="noStrike" cap="none" spc="0" baseline="0" dirty="0">
                <a:solidFill>
                  <a:srgbClr val="1796FF"/>
                </a:solidFill>
                <a:effectLst/>
                <a:ea typeface="Meiryo UI" panose="020B0604030504040204" pitchFamily="34" charset="-128"/>
                <a:cs typeface="MS UI Gothic"/>
              </a:rPr>
              <a:t>、および</a:t>
            </a:r>
            <a:r>
              <a:rPr lang="en-US" altLang="ja-JP" sz="1100" b="0" i="0" strike="noStrike" cap="none" spc="0" baseline="0" dirty="0">
                <a:solidFill>
                  <a:srgbClr val="1796FF"/>
                </a:solidFill>
                <a:effectLst/>
                <a:ea typeface="Meiryo UI" panose="020B0604030504040204" pitchFamily="34" charset="-128"/>
                <a:cs typeface="MS UI Gothic"/>
              </a:rPr>
              <a:t>Microsoft Azure</a:t>
            </a:r>
            <a:r>
              <a:rPr lang="ja-JP" altLang="en-US" sz="1100" b="0" i="0" strike="noStrike" cap="none" spc="0" baseline="0" dirty="0">
                <a:solidFill>
                  <a:srgbClr val="1796FF"/>
                </a:solidFill>
                <a:effectLst/>
                <a:ea typeface="Meiryo UI" panose="020B0604030504040204" pitchFamily="34" charset="-128"/>
                <a:cs typeface="MS UI Gothic"/>
              </a:rPr>
              <a:t>に対する既存のサポートに加え、</a:t>
            </a:r>
            <a:r>
              <a:rPr lang="en-US" altLang="ja-JP" sz="1100" b="0" i="0" strike="noStrike" cap="none" spc="0" baseline="0" dirty="0">
                <a:solidFill>
                  <a:srgbClr val="1796FF"/>
                </a:solidFill>
                <a:effectLst/>
                <a:ea typeface="Meiryo UI" panose="020B0604030504040204" pitchFamily="34" charset="-128"/>
                <a:cs typeface="MS UI Gothic"/>
              </a:rPr>
              <a:t>Alibaba Cloud</a:t>
            </a:r>
            <a:r>
              <a:rPr lang="ja-JP" altLang="en-US" sz="1100" b="0" i="0" strike="noStrike" cap="none" spc="0" baseline="0" dirty="0">
                <a:solidFill>
                  <a:srgbClr val="1796FF"/>
                </a:solidFill>
                <a:effectLst/>
                <a:ea typeface="Meiryo UI" panose="020B0604030504040204" pitchFamily="34" charset="-128"/>
                <a:cs typeface="MS UI Gothic"/>
              </a:rPr>
              <a:t>のサポートを開始しました。</a:t>
            </a:r>
          </a:p>
        </p:txBody>
      </p:sp>
      <p:sp>
        <p:nvSpPr>
          <p:cNvPr id="4" name="Slide Number Placeholder 3"/>
          <p:cNvSpPr>
            <a:spLocks noGrp="1"/>
          </p:cNvSpPr>
          <p:nvPr>
            <p:ph type="sldNum" sz="quarter" idx="5"/>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fld id="{823A809F-6CE9-43C1-8D4A-C45D9DFA6859}" type="slidenum">
              <a:rPr kumimoji="0" lang="en-US" sz="1350" b="0" i="0" u="none" strike="noStrike" kern="1200" cap="none" spc="0" normalizeH="0" baseline="0" noProof="0" smtClean="0">
                <a:ln>
                  <a:noFill/>
                </a:ln>
                <a:solidFill>
                  <a:srgbClr val="444444"/>
                </a:solidFill>
                <a:effectLst/>
                <a:uLnTx/>
                <a:uFillTx/>
                <a:latin typeface="Arial" panose="020B0604020202020204" pitchFamily="34" charset="0"/>
                <a:ea typeface="Meiryo UI" panose="020B0604030504040204" pitchFamily="34" charset="-128"/>
                <a:cs typeface="Arial"/>
              </a:rPr>
              <a:pPr marL="0" marR="0" lvl="0" indent="0" algn="l" defTabSz="685800" rtl="0" eaLnBrk="1" fontAlgn="auto" latinLnBrk="0" hangingPunct="1">
                <a:lnSpc>
                  <a:spcPct val="100000"/>
                </a:lnSpc>
                <a:spcBef>
                  <a:spcPts val="0"/>
                </a:spcBef>
                <a:spcAft>
                  <a:spcPts val="0"/>
                </a:spcAft>
                <a:buClrTx/>
                <a:buSzTx/>
                <a:buFontTx/>
                <a:buNone/>
                <a:tabLst/>
                <a:defRPr/>
              </a:pPr>
              <a:t>5</a:t>
            </a:fld>
            <a:endParaRPr kumimoji="0" lang="en-US" sz="1350" b="0" i="0" u="none" strike="noStrike" kern="1200" cap="none" spc="0" normalizeH="0" baseline="0" noProof="0">
              <a:ln>
                <a:noFill/>
              </a:ln>
              <a:solidFill>
                <a:srgbClr val="444444"/>
              </a:solidFill>
              <a:effectLst/>
              <a:uLnTx/>
              <a:uFillTx/>
              <a:latin typeface="Arial" panose="020B0604020202020204" pitchFamily="34" charset="0"/>
              <a:ea typeface="Meiryo UI" panose="020B0604030504040204" pitchFamily="34" charset="-128"/>
              <a:cs typeface="Arial"/>
            </a:endParaRPr>
          </a:p>
        </p:txBody>
      </p:sp>
    </p:spTree>
    <p:extLst>
      <p:ext uri="{BB962C8B-B14F-4D97-AF65-F5344CB8AC3E}">
        <p14:creationId xmlns:p14="http://schemas.microsoft.com/office/powerpoint/2010/main" val="30939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5750" y="414337"/>
            <a:ext cx="7486650" cy="1495794"/>
          </a:xfrm>
          <a:prstGeom prst="rect">
            <a:avLst/>
          </a:prstGeom>
        </p:spPr>
        <p:txBody>
          <a:bodyPr wrap="square" lIns="0" tIns="0" rIns="0" bIns="0" anchor="b">
            <a:spAutoFit/>
          </a:bodyPr>
          <a:lstStyle>
            <a:lvl1pPr algn="l">
              <a:defRPr sz="5400">
                <a:solidFill>
                  <a:schemeClr val="tx2"/>
                </a:solidFill>
                <a:latin typeface="Arial" panose="020B0604020202020204" pitchFamily="34" charset="0"/>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85750" y="2057400"/>
            <a:ext cx="7486650" cy="1241822"/>
          </a:xfrm>
          <a:prstGeom prst="rect">
            <a:avLst/>
          </a:prstGeom>
        </p:spPr>
        <p:txBody>
          <a:bodyPr lIns="0" tIns="0" rIns="0" bIns="0"/>
          <a:lstStyle>
            <a:lvl1pPr marL="0" indent="0" algn="l">
              <a:lnSpc>
                <a:spcPct val="100000"/>
              </a:lnSpc>
              <a:spcBef>
                <a:spcPts val="0"/>
              </a:spcBef>
              <a:buNone/>
              <a:defRPr sz="20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pic>
        <p:nvPicPr>
          <p:cNvPr id="6" name="図 5" descr="クリップアート が含まれている画像&#10;&#10;高い精度で生成された説明">
            <a:extLst>
              <a:ext uri="{FF2B5EF4-FFF2-40B4-BE49-F238E27FC236}">
                <a16:creationId xmlns:a16="http://schemas.microsoft.com/office/drawing/2014/main" id="{6AB4F8EF-BA37-444B-B9E5-EABC5BCD8295}"/>
              </a:ext>
            </a:extLst>
          </p:cNvPr>
          <p:cNvPicPr>
            <a:picLocks noChangeAspect="1"/>
          </p:cNvPicPr>
          <p:nvPr userDrawn="1"/>
        </p:nvPicPr>
        <p:blipFill>
          <a:blip r:embed="rId3"/>
          <a:stretch>
            <a:fillRect/>
          </a:stretch>
        </p:blipFill>
        <p:spPr>
          <a:xfrm>
            <a:off x="6372200" y="4216911"/>
            <a:ext cx="2437598" cy="606558"/>
          </a:xfrm>
          <a:prstGeom prst="rect">
            <a:avLst/>
          </a:prstGeom>
        </p:spPr>
      </p:pic>
    </p:spTree>
    <p:extLst>
      <p:ext uri="{BB962C8B-B14F-4D97-AF65-F5344CB8AC3E}">
        <p14:creationId xmlns:p14="http://schemas.microsoft.com/office/powerpoint/2010/main" val="1730252290"/>
      </p:ext>
    </p:extLst>
  </p:cSld>
  <p:clrMapOvr>
    <a:masterClrMapping/>
  </p:clrMapOvr>
  <p:extLst mod="1">
    <p:ext uri="{DCECCB84-F9BA-43D5-87BE-67443E8EF086}">
      <p15:sldGuideLst xmlns:p15="http://schemas.microsoft.com/office/powerpoint/2012/main">
        <p15:guide id="1" orient="horz" pos="25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1_Logo slide_Black">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itle 1"/>
          <p:cNvSpPr>
            <a:spLocks noGrp="1"/>
          </p:cNvSpPr>
          <p:nvPr>
            <p:ph type="title" hasCustomPrompt="1"/>
          </p:nvPr>
        </p:nvSpPr>
        <p:spPr>
          <a:xfrm>
            <a:off x="274322" y="1748271"/>
            <a:ext cx="6850901" cy="1495794"/>
          </a:xfrm>
          <a:prstGeom prst="rect">
            <a:avLst/>
          </a:prstGeom>
        </p:spPr>
        <p:txBody>
          <a:bodyPr lIns="0" rIns="0" anchor="ctr" anchorCtr="0">
            <a:normAutofit/>
          </a:bodyPr>
          <a:lstStyle>
            <a:lvl1pPr>
              <a:defRPr sz="3200" baseline="0">
                <a:solidFill>
                  <a:schemeClr val="tx2"/>
                </a:solidFill>
                <a:latin typeface="メイリオ" panose="020B0604030504040204" pitchFamily="50" charset="-128"/>
                <a:ea typeface="メイリオ" panose="020B0604030504040204" pitchFamily="50" charset="-128"/>
                <a:cs typeface="Arial" panose="020B0604020202020204" pitchFamily="34" charset="0"/>
              </a:defRPr>
            </a:lvl1pPr>
          </a:lstStyle>
          <a:p>
            <a:r>
              <a:rPr lang="en-US" dirty="0"/>
              <a:t>Click to edit divider slide title  </a:t>
            </a:r>
          </a:p>
        </p:txBody>
      </p:sp>
    </p:spTree>
    <p:extLst>
      <p:ext uri="{BB962C8B-B14F-4D97-AF65-F5344CB8AC3E}">
        <p14:creationId xmlns:p14="http://schemas.microsoft.com/office/powerpoint/2010/main" val="3954751666"/>
      </p:ext>
    </p:extLst>
  </p:cSld>
  <p:clrMapOvr>
    <a:masterClrMapping/>
  </p:clrMapOvr>
  <p:transitio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Logo slide carbon">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29162" y="2257138"/>
            <a:ext cx="3046048" cy="543212"/>
          </a:xfrm>
          <a:prstGeom prst="rect">
            <a:avLst/>
          </a:prstGeom>
        </p:spPr>
      </p:pic>
    </p:spTree>
    <p:extLst>
      <p:ext uri="{BB962C8B-B14F-4D97-AF65-F5344CB8AC3E}">
        <p14:creationId xmlns:p14="http://schemas.microsoft.com/office/powerpoint/2010/main" val="1545833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w DTF logo">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69D7A26-E6FC-E64E-9A80-6975B8AD7607}"/>
              </a:ext>
            </a:extLst>
          </p:cNvPr>
          <p:cNvSpPr>
            <a:spLocks noGrp="1"/>
          </p:cNvSpPr>
          <p:nvPr>
            <p:ph type="ctrTitle"/>
          </p:nvPr>
        </p:nvSpPr>
        <p:spPr>
          <a:xfrm>
            <a:off x="964480" y="1257300"/>
            <a:ext cx="6350719" cy="1495794"/>
          </a:xfrm>
          <a:prstGeom prst="rect">
            <a:avLst/>
          </a:prstGeom>
        </p:spPr>
        <p:txBody>
          <a:bodyPr wrap="square" lIns="0" tIns="0" rIns="0" bIns="0" anchor="t" anchorCtr="0">
            <a:spAutoFit/>
          </a:bodyPr>
          <a:lstStyle>
            <a:lvl1pPr algn="l">
              <a:defRPr sz="5400">
                <a:solidFill>
                  <a:schemeClr val="tx2"/>
                </a:solidFill>
                <a:effectLst>
                  <a:glow rad="635000">
                    <a:schemeClr val="bg2">
                      <a:alpha val="20000"/>
                    </a:schemeClr>
                  </a:glow>
                </a:effectLst>
                <a:latin typeface="Arial" panose="020B0604020202020204" pitchFamily="34" charset="0"/>
              </a:defRPr>
            </a:lvl1pPr>
          </a:lstStyle>
          <a:p>
            <a:r>
              <a:rPr lang="en-US"/>
              <a:t>Click to edit Master title style</a:t>
            </a:r>
          </a:p>
        </p:txBody>
      </p:sp>
      <p:pic>
        <p:nvPicPr>
          <p:cNvPr id="12" name="Picture 11">
            <a:extLst>
              <a:ext uri="{FF2B5EF4-FFF2-40B4-BE49-F238E27FC236}">
                <a16:creationId xmlns:a16="http://schemas.microsoft.com/office/drawing/2014/main" id="{62848B71-3C0D-5B47-A25F-CAEAED8066B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93912" y="745669"/>
            <a:ext cx="3180523" cy="376883"/>
          </a:xfrm>
          <a:prstGeom prst="rect">
            <a:avLst/>
          </a:prstGeom>
        </p:spPr>
      </p:pic>
    </p:spTree>
    <p:extLst>
      <p:ext uri="{BB962C8B-B14F-4D97-AF65-F5344CB8AC3E}">
        <p14:creationId xmlns:p14="http://schemas.microsoft.com/office/powerpoint/2010/main" val="261036951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572000" y="1962353"/>
            <a:ext cx="4286249" cy="1218795"/>
          </a:xfrm>
          <a:prstGeom prst="rect">
            <a:avLst/>
          </a:prstGeom>
        </p:spPr>
        <p:txBody>
          <a:bodyPr wrap="square" lIns="0" tIns="0" rIns="0" bIns="0" anchor="ctr" anchorCtr="0">
            <a:spAutoFit/>
          </a:bodyPr>
          <a:lstStyle>
            <a:lvl1pPr algn="l">
              <a:defRPr sz="4400">
                <a:solidFill>
                  <a:schemeClr val="tx2"/>
                </a:solidFill>
                <a:effectLst>
                  <a:glow rad="635000">
                    <a:schemeClr val="bg2">
                      <a:alpha val="10000"/>
                    </a:schemeClr>
                  </a:glow>
                </a:effectLst>
                <a:latin typeface="Arial" panose="020B0604020202020204" pitchFamily="34" charset="0"/>
              </a:defRPr>
            </a:lvl1pPr>
          </a:lstStyle>
          <a:p>
            <a:r>
              <a:rPr lang="en-US"/>
              <a:t>Click to edit Master title style</a:t>
            </a:r>
          </a:p>
        </p:txBody>
      </p:sp>
      <p:sp>
        <p:nvSpPr>
          <p:cNvPr id="4" name="fl" descr="                              Dell - Internal Use - Confidential&#10;">
            <a:extLst>
              <a:ext uri="{FF2B5EF4-FFF2-40B4-BE49-F238E27FC236}">
                <a16:creationId xmlns:a16="http://schemas.microsoft.com/office/drawing/2014/main" id="{ECE6AF8A-BB32-C444-9217-600467B0FAAF}"/>
              </a:ext>
            </a:extLst>
          </p:cNvPr>
          <p:cNvSpPr txBox="1"/>
          <p:nvPr userDrawn="1"/>
        </p:nvSpPr>
        <p:spPr>
          <a:xfrm>
            <a:off x="576263" y="4954907"/>
            <a:ext cx="819969" cy="82378"/>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defRPr/>
            </a:pPr>
            <a:r>
              <a:rPr lang="ja-JP" sz="600" b="0" i="0" strike="noStrike" cap="none" spc="0" baseline="0">
                <a:solidFill>
                  <a:srgbClr val="FFFFFF"/>
                </a:solidFill>
                <a:effectLst/>
                <a:latin typeface="MS UI Gothic"/>
                <a:ea typeface="MS UI Gothic"/>
                <a:cs typeface="MS UI Gothic"/>
              </a:rPr>
              <a:t>© Copyright 2019 Dell Inc.</a:t>
            </a:r>
          </a:p>
        </p:txBody>
      </p:sp>
      <p:sp>
        <p:nvSpPr>
          <p:cNvPr id="5" name="TextBox 4">
            <a:extLst>
              <a:ext uri="{FF2B5EF4-FFF2-40B4-BE49-F238E27FC236}">
                <a16:creationId xmlns:a16="http://schemas.microsoft.com/office/drawing/2014/main" id="{D71B7C16-7277-5E4E-8915-625656E253DC}"/>
              </a:ext>
            </a:extLst>
          </p:cNvPr>
          <p:cNvSpPr txBox="1"/>
          <p:nvPr userDrawn="1"/>
        </p:nvSpPr>
        <p:spPr>
          <a:xfrm>
            <a:off x="276035" y="4954546"/>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chemeClr val="tx2"/>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600" b="0" kern="1200">
              <a:solidFill>
                <a:schemeClr val="tx2"/>
              </a:solidFill>
              <a:latin typeface="Arial" panose="020B0604020202020204" pitchFamily="34" charset="0"/>
              <a:ea typeface="+mn-ea"/>
              <a:cs typeface="+mn-cs"/>
            </a:endParaRPr>
          </a:p>
        </p:txBody>
      </p:sp>
      <p:pic>
        <p:nvPicPr>
          <p:cNvPr id="6" name="Picture 5">
            <a:extLst>
              <a:ext uri="{FF2B5EF4-FFF2-40B4-BE49-F238E27FC236}">
                <a16:creationId xmlns:a16="http://schemas.microsoft.com/office/drawing/2014/main" id="{F339E7D7-DDC8-F740-95B6-A47F482DE56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632606" y="4895283"/>
            <a:ext cx="1225644" cy="145235"/>
          </a:xfrm>
          <a:prstGeom prst="rect">
            <a:avLst/>
          </a:prstGeom>
        </p:spPr>
      </p:pic>
      <p:pic>
        <p:nvPicPr>
          <p:cNvPr id="12" name="Picture 11">
            <a:extLst>
              <a:ext uri="{FF2B5EF4-FFF2-40B4-BE49-F238E27FC236}">
                <a16:creationId xmlns:a16="http://schemas.microsoft.com/office/drawing/2014/main" id="{731FECF3-2227-CC47-8B23-1438475FEDE6}"/>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2137" y="2131230"/>
            <a:ext cx="2936859" cy="1221570"/>
          </a:xfrm>
          <a:prstGeom prst="rect">
            <a:avLst/>
          </a:prstGeom>
          <a:effectLst>
            <a:outerShdw blurRad="50800" dist="38100" dir="2700000" algn="tl" rotWithShape="0">
              <a:prstClr val="black">
                <a:alpha val="15000"/>
              </a:prstClr>
            </a:outerShdw>
          </a:effectLst>
        </p:spPr>
      </p:pic>
      <p:pic>
        <p:nvPicPr>
          <p:cNvPr id="13" name="Picture 12">
            <a:extLst>
              <a:ext uri="{FF2B5EF4-FFF2-40B4-BE49-F238E27FC236}">
                <a16:creationId xmlns:a16="http://schemas.microsoft.com/office/drawing/2014/main" id="{B8179787-E3FA-E94B-8A0B-AF6DF1A7B9ED}"/>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757897" y="1743663"/>
            <a:ext cx="2035463" cy="241197"/>
          </a:xfrm>
          <a:prstGeom prst="rect">
            <a:avLst/>
          </a:prstGeom>
        </p:spPr>
      </p:pic>
    </p:spTree>
    <p:extLst>
      <p:ext uri="{BB962C8B-B14F-4D97-AF65-F5344CB8AC3E}">
        <p14:creationId xmlns:p14="http://schemas.microsoft.com/office/powerpoint/2010/main" val="85129253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3">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85751" y="2239352"/>
            <a:ext cx="8572500" cy="664797"/>
          </a:xfrm>
          <a:prstGeom prst="rect">
            <a:avLst/>
          </a:prstGeom>
        </p:spPr>
        <p:txBody>
          <a:bodyPr wrap="square" lIns="0" tIns="0" rIns="0" bIns="0" anchor="ctr" anchorCtr="0">
            <a:spAutoFit/>
          </a:bodyPr>
          <a:lstStyle>
            <a:lvl1pPr algn="ctr">
              <a:defRPr sz="4800">
                <a:solidFill>
                  <a:schemeClr val="tx2"/>
                </a:solidFill>
                <a:effectLst>
                  <a:glow rad="635000">
                    <a:schemeClr val="bg2">
                      <a:alpha val="10000"/>
                    </a:schemeClr>
                  </a:glow>
                </a:effectLst>
                <a:latin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373617393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Half cover half blue">
    <p:bg>
      <p:bgPr>
        <a:blipFill dpi="0" rotWithShape="1">
          <a:blip r:embed="rId2">
            <a:lum/>
          </a:blip>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B0A91D-1CEB-934E-AAE1-B41D636A32F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573354" y="0"/>
            <a:ext cx="4570646" cy="5143500"/>
          </a:xfrm>
          <a:prstGeom prst="rect">
            <a:avLst/>
          </a:prstGeom>
        </p:spPr>
      </p:pic>
      <p:sp>
        <p:nvSpPr>
          <p:cNvPr id="6" name="Title 1">
            <a:extLst>
              <a:ext uri="{FF2B5EF4-FFF2-40B4-BE49-F238E27FC236}">
                <a16:creationId xmlns:a16="http://schemas.microsoft.com/office/drawing/2014/main" id="{A8827CF6-B310-6A46-8879-3964829300C3}"/>
              </a:ext>
            </a:extLst>
          </p:cNvPr>
          <p:cNvSpPr>
            <a:spLocks noGrp="1"/>
          </p:cNvSpPr>
          <p:nvPr>
            <p:ph type="ctrTitle"/>
          </p:nvPr>
        </p:nvSpPr>
        <p:spPr>
          <a:xfrm>
            <a:off x="285751" y="2017752"/>
            <a:ext cx="4049582" cy="997196"/>
          </a:xfrm>
          <a:prstGeom prst="rect">
            <a:avLst/>
          </a:prstGeom>
        </p:spPr>
        <p:txBody>
          <a:bodyPr wrap="square" lIns="0" tIns="0" rIns="0" bIns="0" anchor="ctr" anchorCtr="0">
            <a:spAutoFit/>
          </a:bodyPr>
          <a:lstStyle>
            <a:lvl1pPr algn="l">
              <a:defRPr sz="3600">
                <a:solidFill>
                  <a:schemeClr val="tx2"/>
                </a:solidFill>
                <a:effectLst/>
                <a:latin typeface="Arial" panose="020B0604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77720849-08BC-1E40-B7DD-EF913044E88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632606" y="4895283"/>
            <a:ext cx="1225644" cy="145235"/>
          </a:xfrm>
          <a:prstGeom prst="rect">
            <a:avLst/>
          </a:prstGeom>
        </p:spPr>
      </p:pic>
    </p:spTree>
    <p:extLst>
      <p:ext uri="{BB962C8B-B14F-4D97-AF65-F5344CB8AC3E}">
        <p14:creationId xmlns:p14="http://schemas.microsoft.com/office/powerpoint/2010/main" val="95324160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or bkgd">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8"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ct val="0"/>
              </a:spcBef>
              <a:buNone/>
              <a:defRPr sz="14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Tx/>
              <a:buFont typeface="Arial" panose="020B0604020202020204" pitchFamily="34" charset="0"/>
              <a:buChar char="•"/>
              <a:defRPr sz="1800">
                <a:solidFill>
                  <a:schemeClr val="tx2"/>
                </a:solidFill>
                <a:latin typeface="Arial" panose="020B0604020202020204" pitchFamily="34" charset="0"/>
              </a:defRPr>
            </a:lvl1pPr>
            <a:lvl2pPr marL="514350" indent="-171450">
              <a:lnSpc>
                <a:spcPct val="100000"/>
              </a:lnSpc>
              <a:spcBef>
                <a:spcPts val="300"/>
              </a:spcBef>
              <a:buClrTx/>
              <a:buFont typeface="Arial" panose="020B0604020202020204" pitchFamily="34" charset="0"/>
              <a:buChar char="–"/>
              <a:defRPr sz="1400">
                <a:solidFill>
                  <a:schemeClr val="tx2"/>
                </a:solidFill>
                <a:latin typeface="Arial" panose="020B0604020202020204" pitchFamily="34" charset="0"/>
              </a:defRPr>
            </a:lvl2pPr>
            <a:lvl3pPr marL="800100" indent="-114300">
              <a:lnSpc>
                <a:spcPct val="100000"/>
              </a:lnSpc>
              <a:spcBef>
                <a:spcPts val="300"/>
              </a:spcBef>
              <a:buClrTx/>
              <a:buFont typeface="Arial" panose="020B0604020202020204" pitchFamily="34" charset="0"/>
              <a:buChar char="▪"/>
              <a:defRPr sz="11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20602643"/>
      </p:ext>
    </p:extLst>
  </p:cSld>
  <p:clrMapOvr>
    <a:masterClrMapping/>
  </p:clrMapOvr>
  <p:transition/>
  <p:extLst>
    <p:ext uri="{DCECCB84-F9BA-43D5-87BE-67443E8EF086}">
      <p15:sldGuideLst xmlns:p15="http://schemas.microsoft.com/office/powerpoint/2012/main">
        <p15:guide id="1" orient="horz" pos="14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or bkgd 2">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8" name="Subtitle 2"/>
          <p:cNvSpPr>
            <a:spLocks noGrp="1"/>
          </p:cNvSpPr>
          <p:nvPr>
            <p:ph type="subTitle" idx="1"/>
          </p:nvPr>
        </p:nvSpPr>
        <p:spPr>
          <a:xfrm>
            <a:off x="285750" y="685800"/>
            <a:ext cx="8572500" cy="215444"/>
          </a:xfrm>
          <a:prstGeom prst="rect">
            <a:avLst/>
          </a:prstGeom>
        </p:spPr>
        <p:txBody>
          <a:bodyPr wrap="square" lIns="0" tIns="0" rIns="0" bIns="0">
            <a:spAutoFit/>
          </a:bodyPr>
          <a:lstStyle>
            <a:lvl1pPr marL="0" indent="0" algn="l">
              <a:lnSpc>
                <a:spcPct val="100000"/>
              </a:lnSpc>
              <a:spcBef>
                <a:spcPct val="0"/>
              </a:spcBef>
              <a:buNone/>
              <a:defRPr sz="1400">
                <a:solidFill>
                  <a:schemeClr val="tx2"/>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Content Placeholder 2"/>
          <p:cNvSpPr>
            <a:spLocks noGrp="1"/>
          </p:cNvSpPr>
          <p:nvPr>
            <p:ph idx="10"/>
          </p:nvPr>
        </p:nvSpPr>
        <p:spPr>
          <a:xfrm>
            <a:off x="285750" y="1200150"/>
            <a:ext cx="8572500" cy="3314700"/>
          </a:xfrm>
          <a:prstGeom prst="rect">
            <a:avLst/>
          </a:prstGeom>
        </p:spPr>
        <p:txBody>
          <a:bodyPr lIns="0" tIns="0" rIns="0" bIns="0"/>
          <a:lstStyle>
            <a:lvl1pPr marL="171450" indent="-171450">
              <a:lnSpc>
                <a:spcPct val="100000"/>
              </a:lnSpc>
              <a:spcBef>
                <a:spcPts val="1200"/>
              </a:spcBef>
              <a:buClrTx/>
              <a:buFont typeface="Arial" panose="020B0604020202020204" pitchFamily="34" charset="0"/>
              <a:buChar char="•"/>
              <a:defRPr sz="1800">
                <a:solidFill>
                  <a:schemeClr val="tx2"/>
                </a:solidFill>
                <a:latin typeface="Arial" panose="020B0604020202020204" pitchFamily="34" charset="0"/>
              </a:defRPr>
            </a:lvl1pPr>
            <a:lvl2pPr marL="514350" indent="-171450">
              <a:lnSpc>
                <a:spcPct val="100000"/>
              </a:lnSpc>
              <a:spcBef>
                <a:spcPts val="300"/>
              </a:spcBef>
              <a:buClrTx/>
              <a:buFont typeface="Arial" panose="020B0604020202020204" pitchFamily="34" charset="0"/>
              <a:buChar char="–"/>
              <a:defRPr sz="1400">
                <a:solidFill>
                  <a:schemeClr val="tx2"/>
                </a:solidFill>
                <a:latin typeface="Arial" panose="020B0604020202020204" pitchFamily="34" charset="0"/>
              </a:defRPr>
            </a:lvl2pPr>
            <a:lvl3pPr marL="800100" indent="-114300">
              <a:lnSpc>
                <a:spcPct val="100000"/>
              </a:lnSpc>
              <a:spcBef>
                <a:spcPts val="300"/>
              </a:spcBef>
              <a:buClrTx/>
              <a:buFont typeface="Arial" panose="020B0604020202020204" pitchFamily="34" charset="0"/>
              <a:buChar char="▪"/>
              <a:defRPr sz="1100">
                <a:solidFill>
                  <a:schemeClr val="tx2"/>
                </a:solidFill>
                <a:latin typeface="Arial" panose="020B0604020202020204" pitchFamily="34" charset="0"/>
              </a:defRPr>
            </a:lvl3pPr>
            <a:lvl4pPr marL="1200150" indent="-171450">
              <a:lnSpc>
                <a:spcPct val="100000"/>
              </a:lnSpc>
              <a:spcBef>
                <a:spcPts val="300"/>
              </a:spcBef>
              <a:buClr>
                <a:schemeClr val="bg1">
                  <a:lumMod val="60000"/>
                  <a:lumOff val="40000"/>
                </a:schemeClr>
              </a:buClr>
              <a:buFont typeface="Arial" panose="020B0604020202020204" pitchFamily="34" charset="0"/>
              <a:buChar char="•"/>
              <a:defRPr sz="900"/>
            </a:lvl4pPr>
            <a:lvl5pPr marL="1543050" indent="-171450">
              <a:lnSpc>
                <a:spcPct val="100000"/>
              </a:lnSpc>
              <a:spcBef>
                <a:spcPts val="300"/>
              </a:spcBef>
              <a:buClr>
                <a:schemeClr val="bg1">
                  <a:lumMod val="60000"/>
                  <a:lumOff val="40000"/>
                </a:schemeClr>
              </a:buClr>
              <a:buFont typeface="Arial" panose="020B0604020202020204" pitchFamily="34" charset="0"/>
              <a:buChar char="•"/>
              <a:defRPr sz="9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09672659"/>
      </p:ext>
    </p:extLst>
  </p:cSld>
  <p:clrMapOvr>
    <a:masterClrMapping/>
  </p:clrMapOvr>
  <p:transition/>
  <p:extLst>
    <p:ext uri="{DCECCB84-F9BA-43D5-87BE-67443E8EF086}">
      <p15:sldGuideLst xmlns:p15="http://schemas.microsoft.com/office/powerpoint/2012/main">
        <p15:guide id="1" orient="horz" pos="14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0986" y="228601"/>
            <a:ext cx="8577264" cy="387798"/>
          </a:xfrm>
          <a:prstGeom prst="rect">
            <a:avLst/>
          </a:prstGeom>
        </p:spPr>
        <p:txBody>
          <a:bodyPr wrap="square" lIns="0" tIns="0" rIns="0" bIns="0">
            <a:spAutoFit/>
          </a:bodyPr>
          <a:lstStyle>
            <a:lvl1pPr>
              <a:defRPr lang="en-US" sz="2800">
                <a:solidFill>
                  <a:schemeClr val="tx2"/>
                </a:solidFill>
                <a:latin typeface="Arial" panose="020B0604020202020204" pitchFamily="34" charset="0"/>
              </a:defRPr>
            </a:lvl1pPr>
          </a:lstStyle>
          <a:p>
            <a:pPr marL="0" lvl="0"/>
            <a:r>
              <a:rPr lang="en-US"/>
              <a:t>Click to edit Master title style</a:t>
            </a:r>
          </a:p>
        </p:txBody>
      </p:sp>
    </p:spTree>
    <p:extLst>
      <p:ext uri="{BB962C8B-B14F-4D97-AF65-F5344CB8AC3E}">
        <p14:creationId xmlns:p14="http://schemas.microsoft.com/office/powerpoint/2010/main" val="353829044"/>
      </p:ext>
    </p:extLst>
  </p:cSld>
  <p:clrMapOvr>
    <a:masterClrMapping/>
  </p:clrMapOvr>
  <p:transition spd="slow">
    <p:wipe dir="r"/>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SUBTITLE">
    <p:bg>
      <p:bgPr>
        <a:blipFill dpi="0" rotWithShape="1">
          <a:blip r:embed="rId2">
            <a:lum/>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sp>
        <p:nvSpPr>
          <p:cNvPr id="5" name="Subtitle 2"/>
          <p:cNvSpPr>
            <a:spLocks noGrp="1"/>
          </p:cNvSpPr>
          <p:nvPr>
            <p:ph type="subTitle" idx="1"/>
          </p:nvPr>
        </p:nvSpPr>
        <p:spPr>
          <a:xfrm>
            <a:off x="285750" y="685801"/>
            <a:ext cx="8572500" cy="215444"/>
          </a:xfrm>
          <a:prstGeom prst="rect">
            <a:avLst/>
          </a:prstGeom>
        </p:spPr>
        <p:txBody>
          <a:bodyPr wrap="square" lIns="0" tIns="0" rIns="0" bIns="0">
            <a:spAutoFit/>
          </a:bodyPr>
          <a:lstStyle>
            <a:lvl1pPr marL="0" indent="0" algn="l">
              <a:lnSpc>
                <a:spcPct val="100000"/>
              </a:lnSpc>
              <a:spcBef>
                <a:spcPct val="0"/>
              </a:spcBef>
              <a:buNone/>
              <a:defRPr sz="1400">
                <a:solidFill>
                  <a:schemeClr val="bg1">
                    <a:lumMod val="20000"/>
                    <a:lumOff val="80000"/>
                  </a:schemeClr>
                </a:solidFill>
                <a:latin typeface="Arial" panose="020B0604020202020204" pitchFamily="34" charset="0"/>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US"/>
              <a:t>Click to edit Master subtitle style</a:t>
            </a:r>
          </a:p>
        </p:txBody>
      </p:sp>
      <p:sp>
        <p:nvSpPr>
          <p:cNvPr id="6" name="TextBox 19"/>
          <p:cNvSpPr txBox="1"/>
          <p:nvPr userDrawn="1"/>
        </p:nvSpPr>
        <p:spPr>
          <a:xfrm>
            <a:off x="276036" y="5008514"/>
            <a:ext cx="94578" cy="83100"/>
          </a:xfrm>
          <a:prstGeom prst="rect">
            <a:avLst/>
          </a:prstGeom>
        </p:spPr>
        <p:txBody>
          <a:bodyPr vert="horz" wrap="none" lIns="0" tIns="0" rIns="0" bIns="0" rtlCol="0" anchor="ctr" anchorCtr="0">
            <a:spAutoFit/>
          </a:bodyPr>
          <a:lstStyle>
            <a:defPPr>
              <a:defRPr lang="en-US"/>
            </a:defPPr>
            <a:lvl1pPr algn="l" rtl="0" fontAlgn="base">
              <a:spcBef>
                <a:spcPct val="0"/>
              </a:spcBef>
              <a:spcAft>
                <a:spcPct val="0"/>
              </a:spcAft>
              <a:defRPr sz="2400" kern="1200">
                <a:solidFill>
                  <a:schemeClr val="tx1"/>
                </a:solidFill>
                <a:latin typeface="Arial"/>
                <a:ea typeface="+mn-ea"/>
                <a:cs typeface="+mn-cs"/>
              </a:defRPr>
            </a:lvl1pPr>
            <a:lvl2pPr marL="457200" algn="l" rtl="0" fontAlgn="base">
              <a:spcBef>
                <a:spcPct val="0"/>
              </a:spcBef>
              <a:spcAft>
                <a:spcPct val="0"/>
              </a:spcAft>
              <a:defRPr sz="2400" kern="1200">
                <a:solidFill>
                  <a:schemeClr val="tx1"/>
                </a:solidFill>
                <a:latin typeface="Arial"/>
                <a:ea typeface="+mn-ea"/>
                <a:cs typeface="+mn-cs"/>
              </a:defRPr>
            </a:lvl2pPr>
            <a:lvl3pPr marL="914400" algn="l" rtl="0" fontAlgn="base">
              <a:spcBef>
                <a:spcPct val="0"/>
              </a:spcBef>
              <a:spcAft>
                <a:spcPct val="0"/>
              </a:spcAft>
              <a:defRPr sz="2400" kern="1200">
                <a:solidFill>
                  <a:schemeClr val="tx1"/>
                </a:solidFill>
                <a:latin typeface="Arial"/>
                <a:ea typeface="+mn-ea"/>
                <a:cs typeface="+mn-cs"/>
              </a:defRPr>
            </a:lvl3pPr>
            <a:lvl4pPr marL="1371600" algn="l" rtl="0" fontAlgn="base">
              <a:spcBef>
                <a:spcPct val="0"/>
              </a:spcBef>
              <a:spcAft>
                <a:spcPct val="0"/>
              </a:spcAft>
              <a:defRPr sz="2400" kern="1200">
                <a:solidFill>
                  <a:schemeClr val="tx1"/>
                </a:solidFill>
                <a:latin typeface="Arial"/>
                <a:ea typeface="+mn-ea"/>
                <a:cs typeface="+mn-cs"/>
              </a:defRPr>
            </a:lvl4pPr>
            <a:lvl5pPr marL="1828800" algn="l" rtl="0" fontAlgn="base">
              <a:spcBef>
                <a:spcPct val="0"/>
              </a:spcBef>
              <a:spcAft>
                <a:spcPct val="0"/>
              </a:spcAft>
              <a:defRPr sz="2400" kern="1200">
                <a:solidFill>
                  <a:schemeClr val="tx1"/>
                </a:solidFill>
                <a:latin typeface="Arial"/>
                <a:ea typeface="+mn-ea"/>
                <a:cs typeface="+mn-cs"/>
              </a:defRPr>
            </a:lvl5pPr>
            <a:lvl6pPr marL="2286000" algn="l" defTabSz="914400" rtl="0" eaLnBrk="1" latinLnBrk="0" hangingPunct="1">
              <a:defRPr sz="2400" kern="1200">
                <a:solidFill>
                  <a:schemeClr val="tx1"/>
                </a:solidFill>
                <a:latin typeface="Arial"/>
                <a:ea typeface="+mn-ea"/>
                <a:cs typeface="+mn-cs"/>
              </a:defRPr>
            </a:lvl6pPr>
            <a:lvl7pPr marL="2743200" algn="l" defTabSz="914400" rtl="0" eaLnBrk="1" latinLnBrk="0" hangingPunct="1">
              <a:defRPr sz="2400" kern="1200">
                <a:solidFill>
                  <a:schemeClr val="tx1"/>
                </a:solidFill>
                <a:latin typeface="Arial"/>
                <a:ea typeface="+mn-ea"/>
                <a:cs typeface="+mn-cs"/>
              </a:defRPr>
            </a:lvl7pPr>
            <a:lvl8pPr marL="3200400" algn="l" defTabSz="914400" rtl="0" eaLnBrk="1" latinLnBrk="0" hangingPunct="1">
              <a:defRPr sz="2400" kern="1200">
                <a:solidFill>
                  <a:schemeClr val="tx1"/>
                </a:solidFill>
                <a:latin typeface="Arial"/>
                <a:ea typeface="+mn-ea"/>
                <a:cs typeface="+mn-cs"/>
              </a:defRPr>
            </a:lvl8pPr>
            <a:lvl9pPr marL="3657600" algn="l" defTabSz="914400" rtl="0" eaLnBrk="1" latinLnBrk="0" hangingPunct="1">
              <a:defRPr sz="2400" kern="1200">
                <a:solidFill>
                  <a:schemeClr val="tx1"/>
                </a:solidFill>
                <a:latin typeface="Arial"/>
                <a:ea typeface="+mn-ea"/>
                <a:cs typeface="+mn-cs"/>
              </a:defRPr>
            </a:lvl9pPr>
          </a:lstStyle>
          <a:p>
            <a:pPr algn="r"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r" rtl="0" fontAlgn="base">
                <a:lnSpc>
                  <a:spcPct val="90000"/>
                </a:lnSpc>
                <a:spcBef>
                  <a:spcPct val="0"/>
                </a:spcBef>
                <a:spcAft>
                  <a:spcPct val="0"/>
                </a:spcAft>
                <a:buClr>
                  <a:schemeClr val="bg1"/>
                </a:buClr>
              </a:pPr>
              <a:t>‹#›</a:t>
            </a:fld>
            <a:endParaRPr lang="en-US" sz="600" b="0" kern="1200">
              <a:solidFill>
                <a:srgbClr val="808080"/>
              </a:solidFill>
              <a:latin typeface="Arial" panose="020B0604020202020204" pitchFamily="34" charset="0"/>
              <a:ea typeface="+mn-ea"/>
              <a:cs typeface="+mn-cs"/>
            </a:endParaRPr>
          </a:p>
        </p:txBody>
      </p:sp>
      <p:sp>
        <p:nvSpPr>
          <p:cNvPr id="7" name="fl" descr="                              Dell - Internal Use - Confidential&#10;"/>
          <p:cNvSpPr txBox="1"/>
          <p:nvPr userDrawn="1"/>
        </p:nvSpPr>
        <p:spPr>
          <a:xfrm>
            <a:off x="669829" y="5008106"/>
            <a:ext cx="348010" cy="82378"/>
          </a:xfrm>
          <a:prstGeom prst="rect">
            <a:avLst/>
          </a:prstGeom>
          <a:noFill/>
        </p:spPr>
        <p:txBody>
          <a:bodyPr vert="horz" wrap="none" lIns="0" tIns="0" rIns="0" bIns="0" rtlCol="0" anchor="ctr" anchorCtr="0">
            <a:spAutoFit/>
          </a:bodyPr>
          <a:lstStyle>
            <a:defPPr>
              <a:defRPr lang="en-US"/>
            </a:defPPr>
            <a:lvl1pPr marL="0" marR="0" indent="0" defTabSz="914400" eaLnBrk="1" latinLnBrk="0" hangingPunct="1">
              <a:lnSpc>
                <a:spcPct val="90000"/>
              </a:lnSpc>
              <a:spcBef>
                <a:spcPts val="100"/>
              </a:spcBef>
              <a:spcAft>
                <a:spcPts val="100"/>
              </a:spcAft>
              <a:buClrTx/>
              <a:buSzTx/>
              <a:buFontTx/>
              <a:buNone/>
              <a:defRPr sz="600" b="0" i="0" u="none" baseline="0">
                <a:solidFill>
                  <a:srgbClr val="7F7F7F"/>
                </a:solidFill>
                <a:latin typeface="+mn-lt"/>
              </a:defRPr>
            </a:lvl1pPr>
          </a:lstStyle>
          <a:p>
            <a:pPr lvl="0"/>
            <a:r>
              <a:rPr lang="ja-JP" sz="600" b="1" i="0" strike="noStrike" cap="none" spc="0" baseline="0">
                <a:solidFill>
                  <a:srgbClr val="808080"/>
                </a:solidFill>
                <a:effectLst/>
                <a:latin typeface="MS UI Gothic"/>
                <a:ea typeface="MS UI Gothic"/>
                <a:cs typeface="MS UI Gothic"/>
              </a:rPr>
              <a:t>Dell社外秘</a:t>
            </a:r>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182881" y="4838855"/>
            <a:ext cx="675370" cy="120065"/>
          </a:xfrm>
          <a:prstGeom prst="rect">
            <a:avLst/>
          </a:prstGeom>
        </p:spPr>
      </p:pic>
    </p:spTree>
    <p:extLst>
      <p:ext uri="{BB962C8B-B14F-4D97-AF65-F5344CB8AC3E}">
        <p14:creationId xmlns:p14="http://schemas.microsoft.com/office/powerpoint/2010/main" val="2372997288"/>
      </p:ext>
    </p:extLst>
  </p:cSld>
  <p:clrMapOvr>
    <a:masterClrMapping/>
  </p:clrMapOvr>
  <p:transition spd="slow">
    <p:wipe dir="r"/>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2711022829"/>
      </p:ext>
    </p:extLst>
  </p:cSld>
  <p:clrMapOvr>
    <a:masterClrMapping/>
  </p:clrMapOvr>
  <p:extLst mod="1">
    <p:ext uri="{DCECCB84-F9BA-43D5-87BE-67443E8EF086}">
      <p15:sldGuideLst xmlns:p15="http://schemas.microsoft.com/office/powerpoint/2012/main">
        <p15:guide id="1" orient="horz" pos="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 blue blur bkgd">
    <p:bg>
      <p:bgPr>
        <a:blipFill dpi="0" rotWithShape="1">
          <a:blip r:embed="rId2">
            <a:lum/>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tx2"/>
                </a:solidFill>
                <a:latin typeface="Arial" panose="020B0604020202020204" pitchFamily="34" charset="0"/>
              </a:defRPr>
            </a:lvl1pPr>
          </a:lstStyle>
          <a:p>
            <a:r>
              <a:rPr lang="en-US"/>
              <a:t>Click to edit Master title style</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2270388423"/>
      </p:ext>
    </p:extLst>
  </p:cSld>
  <p:clrMapOvr>
    <a:masterClrMapping/>
  </p:clrMapOvr>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85750" y="1823853"/>
            <a:ext cx="7886700" cy="1495794"/>
          </a:xfrm>
          <a:prstGeom prst="rect">
            <a:avLst/>
          </a:prstGeom>
        </p:spPr>
        <p:txBody>
          <a:bodyPr lIns="0" tIns="0" rIns="0" bIns="0" anchor="ctr" anchorCtr="0">
            <a:spAutoFit/>
          </a:bodyPr>
          <a:lstStyle>
            <a:lvl1pPr>
              <a:defRPr sz="5400">
                <a:solidFill>
                  <a:schemeClr val="tx2"/>
                </a:solidFill>
                <a:latin typeface="Arial" panose="020B0604020202020204" pitchFamily="34" charset="0"/>
              </a:defRPr>
            </a:lvl1pPr>
          </a:lstStyle>
          <a:p>
            <a:r>
              <a:rPr lang="ja-JP" altLang="en-US"/>
              <a:t>マスター タイトルの書式設定</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81594" y="4838539"/>
            <a:ext cx="676656" cy="120379"/>
          </a:xfrm>
          <a:prstGeom prst="rect">
            <a:avLst/>
          </a:prstGeom>
        </p:spPr>
      </p:pic>
    </p:spTree>
    <p:extLst>
      <p:ext uri="{BB962C8B-B14F-4D97-AF65-F5344CB8AC3E}">
        <p14:creationId xmlns:p14="http://schemas.microsoft.com/office/powerpoint/2010/main" val="1197449497"/>
      </p:ext>
    </p:extLst>
  </p:cSld>
  <p:clrMapOvr>
    <a:masterClrMapping/>
  </p:clrMapOvr>
  <p:extLst mod="1">
    <p:ext uri="{DCECCB84-F9BA-43D5-87BE-67443E8EF086}">
      <p15:sldGuideLst xmlns:p15="http://schemas.microsoft.com/office/powerpoint/2012/main">
        <p15:guide id="1" orient="horz" pos="2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End logo slide gray">
    <p:bg>
      <p:bgPr>
        <a:solidFill>
          <a:srgbClr val="80808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32095" y="2297430"/>
            <a:ext cx="3079811" cy="548640"/>
          </a:xfrm>
          <a:prstGeom prst="rect">
            <a:avLst/>
          </a:prstGeom>
        </p:spPr>
      </p:pic>
    </p:spTree>
    <p:extLst>
      <p:ext uri="{BB962C8B-B14F-4D97-AF65-F5344CB8AC3E}">
        <p14:creationId xmlns:p14="http://schemas.microsoft.com/office/powerpoint/2010/main" val="4067760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5750" y="228600"/>
            <a:ext cx="8572500" cy="387798"/>
          </a:xfrm>
          <a:prstGeom prst="rect">
            <a:avLst/>
          </a:prstGeom>
        </p:spPr>
        <p:txBody>
          <a:bodyPr wrap="square" lIns="0" tIns="0" rIns="0" bIns="0">
            <a:spAutoFit/>
          </a:bodyPr>
          <a:lstStyle>
            <a:lvl1pPr>
              <a:defRPr sz="2800">
                <a:solidFill>
                  <a:schemeClr val="bg1"/>
                </a:solidFill>
                <a:latin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58613223"/>
      </p:ext>
    </p:extLst>
  </p:cSld>
  <p:clrMapOvr>
    <a:masterClrMapping/>
  </p:clrMapOvr>
  <p:extLst>
    <p:ext uri="{DCECCB84-F9BA-43D5-87BE-67443E8EF086}">
      <p15:sldGuideLst xmlns:p15="http://schemas.microsoft.com/office/powerpoint/2012/main">
        <p15:guide id="1" orient="horz" pos="1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028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Content_Bulleted body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19" y="271886"/>
            <a:ext cx="7955280" cy="640080"/>
          </a:xfrm>
          <a:prstGeom prst="rect">
            <a:avLst/>
          </a:prstGeom>
        </p:spPr>
        <p:txBody>
          <a:bodyPr lIns="0" rIns="0"/>
          <a:lstStyle>
            <a:lvl1pPr>
              <a:defRPr baseline="0">
                <a:solidFill>
                  <a:srgbClr val="007DB8"/>
                </a:solidFill>
                <a:latin typeface="Arial" panose="020B0604020202020204" pitchFamily="34" charset="0"/>
                <a:ea typeface="Arial"/>
                <a:cs typeface="Arial" panose="020B0604020202020204" pitchFamily="34" charset="0"/>
              </a:defRPr>
            </a:lvl1pPr>
          </a:lstStyle>
          <a:p>
            <a:r>
              <a:rPr lang="en-US" dirty="0"/>
              <a:t>Click to edit content page title</a:t>
            </a:r>
          </a:p>
        </p:txBody>
      </p:sp>
      <p:sp>
        <p:nvSpPr>
          <p:cNvPr id="5" name="Content Placeholder 4"/>
          <p:cNvSpPr>
            <a:spLocks noGrp="1"/>
          </p:cNvSpPr>
          <p:nvPr>
            <p:ph sz="quarter" idx="10"/>
          </p:nvPr>
        </p:nvSpPr>
        <p:spPr>
          <a:xfrm>
            <a:off x="271464" y="1277939"/>
            <a:ext cx="7958137" cy="3192461"/>
          </a:xfrm>
          <a:prstGeom prst="rect">
            <a:avLst/>
          </a:prstGeom>
        </p:spPr>
        <p:txBody>
          <a:bodyPr vert="horz" lIns="0" tIns="0" rIns="0" bIns="0"/>
          <a:lstStyle>
            <a:lvl1pPr>
              <a:lnSpc>
                <a:spcPct val="100000"/>
              </a:lnSpc>
              <a:spcBef>
                <a:spcPts val="1200"/>
              </a:spcBef>
              <a:spcAft>
                <a:spcPts val="0"/>
              </a:spcAft>
              <a:buClr>
                <a:srgbClr val="808080"/>
              </a:buClr>
              <a:defRPr>
                <a:solidFill>
                  <a:schemeClr val="tx1"/>
                </a:solidFill>
                <a:latin typeface="+mn-lt"/>
                <a:ea typeface="Arial"/>
              </a:defRPr>
            </a:lvl1pPr>
            <a:lvl2pPr>
              <a:lnSpc>
                <a:spcPct val="100000"/>
              </a:lnSpc>
              <a:spcBef>
                <a:spcPts val="300"/>
              </a:spcBef>
              <a:spcAft>
                <a:spcPts val="0"/>
              </a:spcAft>
              <a:buClr>
                <a:srgbClr val="808080"/>
              </a:buClr>
              <a:defRPr>
                <a:solidFill>
                  <a:schemeClr val="tx1"/>
                </a:solidFill>
                <a:latin typeface="+mn-lt"/>
                <a:ea typeface="Arial"/>
              </a:defRPr>
            </a:lvl2pPr>
            <a:lvl3pPr marL="858817" indent="-169859">
              <a:lnSpc>
                <a:spcPct val="100000"/>
              </a:lnSpc>
              <a:spcBef>
                <a:spcPts val="300"/>
              </a:spcBef>
              <a:spcAft>
                <a:spcPts val="0"/>
              </a:spcAft>
              <a:buClr>
                <a:srgbClr val="808080"/>
              </a:buClr>
              <a:defRPr>
                <a:solidFill>
                  <a:schemeClr val="tx1"/>
                </a:solidFill>
                <a:latin typeface="+mn-lt"/>
                <a:ea typeface="Arial"/>
              </a:defRPr>
            </a:lvl3pPr>
            <a:lvl4pPr marL="1258856" indent="-230183">
              <a:lnSpc>
                <a:spcPct val="100000"/>
              </a:lnSpc>
              <a:spcBef>
                <a:spcPts val="300"/>
              </a:spcBef>
              <a:spcAft>
                <a:spcPts val="0"/>
              </a:spcAft>
              <a:buClr>
                <a:srgbClr val="808080"/>
              </a:buClr>
              <a:defRPr>
                <a:latin typeface="+mn-lt"/>
              </a:defRPr>
            </a:lvl4pPr>
            <a:lvl5pPr>
              <a:lnSpc>
                <a:spcPct val="100000"/>
              </a:lnSpc>
              <a:spcBef>
                <a:spcPts val="300"/>
              </a:spcBef>
              <a:spcAft>
                <a:spcPts val="0"/>
              </a:spcAft>
              <a:buClr>
                <a:srgbClr val="808080"/>
              </a:buClr>
              <a:defRPr sz="1000">
                <a:latin typeface="+mn-lt"/>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94789878"/>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Divider 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1"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00369" y="4838501"/>
            <a:ext cx="675925" cy="120540"/>
          </a:xfrm>
          <a:prstGeom prst="rect">
            <a:avLst/>
          </a:prstGeom>
        </p:spPr>
      </p:pic>
    </p:spTree>
    <p:extLst>
      <p:ext uri="{BB962C8B-B14F-4D97-AF65-F5344CB8AC3E}">
        <p14:creationId xmlns:p14="http://schemas.microsoft.com/office/powerpoint/2010/main" val="1171555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Divider_Carbon">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321" y="1748271"/>
            <a:ext cx="6850901" cy="1495794"/>
          </a:xfrm>
          <a:prstGeom prst="rect">
            <a:avLst/>
          </a:prstGeom>
        </p:spPr>
        <p:txBody>
          <a:bodyPr lIns="0" rIns="0" anchor="ctr" anchorCtr="0">
            <a:normAutofit/>
          </a:bodyPr>
          <a:lstStyle>
            <a:lvl1pPr>
              <a:defRPr sz="5400" baseline="0">
                <a:solidFill>
                  <a:schemeClr val="tx2"/>
                </a:solidFill>
                <a:ea typeface="Arial"/>
              </a:defRPr>
            </a:lvl1pPr>
          </a:lstStyle>
          <a:p>
            <a:r>
              <a:rPr lang="en-US" dirty="0"/>
              <a:t>Click to edit divider slide title </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200369" y="4838501"/>
            <a:ext cx="675925" cy="120540"/>
          </a:xfrm>
          <a:prstGeom prst="rect">
            <a:avLst/>
          </a:prstGeom>
        </p:spPr>
      </p:pic>
    </p:spTree>
    <p:extLst>
      <p:ext uri="{BB962C8B-B14F-4D97-AF65-F5344CB8AC3E}">
        <p14:creationId xmlns:p14="http://schemas.microsoft.com/office/powerpoint/2010/main" val="127218002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3.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576263" y="5007744"/>
            <a:ext cx="902491" cy="83100"/>
          </a:xfrm>
          <a:prstGeom prst="rect">
            <a:avLst/>
          </a:prstGeom>
          <a:noFill/>
        </p:spPr>
        <p:txBody>
          <a:bodyPr vert="horz" wrap="none" lIns="0" tIns="0" rIns="0" bIns="0" rtlCol="0" anchor="ctr" anchorCtr="0">
            <a:spAutoFit/>
          </a:bodyPr>
          <a:lstStyle/>
          <a:p>
            <a:pPr marL="0" marR="0" indent="0" algn="l" defTabSz="914400"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2018 Dell Inc.</a:t>
            </a:r>
          </a:p>
        </p:txBody>
      </p:sp>
      <p:sp>
        <p:nvSpPr>
          <p:cNvPr id="8" name="TextBox 7"/>
          <p:cNvSpPr txBox="1"/>
          <p:nvPr userDrawn="1"/>
        </p:nvSpPr>
        <p:spPr>
          <a:xfrm>
            <a:off x="276035" y="5007744"/>
            <a:ext cx="94578" cy="83100"/>
          </a:xfrm>
          <a:prstGeom prst="rect">
            <a:avLst/>
          </a:prstGeom>
        </p:spPr>
        <p:txBody>
          <a:bodyPr vert="horz" wrap="none" lIns="0" tIns="0" rIns="0" bIns="0" rtlCol="0" anchor="ctr" anchorCtr="0">
            <a:spAutoFit/>
          </a:bodyPr>
          <a:lstStyle/>
          <a:p>
            <a:pPr algn="l" rtl="0" fontAlgn="base">
              <a:lnSpc>
                <a:spcPct val="90000"/>
              </a:lnSpc>
              <a:spcBef>
                <a:spcPct val="0"/>
              </a:spcBef>
              <a:spcAft>
                <a:spcPct val="0"/>
              </a:spcAft>
              <a:buClr>
                <a:schemeClr val="bg1"/>
              </a:buClr>
            </a:pPr>
            <a:fld id="{58EC7406-F4CC-4ABF-902E-2AF4E70E5C0F}" type="slidenum">
              <a:rPr lang="en-US" sz="600" b="0" kern="1200" smtClean="0">
                <a:solidFill>
                  <a:srgbClr val="808080"/>
                </a:solidFill>
                <a:latin typeface="Arial" panose="020B0604020202020204" pitchFamily="34" charset="0"/>
                <a:ea typeface="+mn-ea"/>
                <a:cs typeface="+mn-cs"/>
              </a:rPr>
              <a:pPr algn="l" rtl="0" fontAlgn="base">
                <a:lnSpc>
                  <a:spcPct val="90000"/>
                </a:lnSpc>
                <a:spcBef>
                  <a:spcPct val="0"/>
                </a:spcBef>
                <a:spcAft>
                  <a:spcPct val="0"/>
                </a:spcAft>
                <a:buClr>
                  <a:schemeClr val="bg1"/>
                </a:buClr>
              </a:pPr>
              <a:t>‹#›</a:t>
            </a:fld>
            <a:endParaRPr lang="en-US" sz="600" b="0" kern="1200" dirty="0" err="1">
              <a:solidFill>
                <a:srgbClr val="808080"/>
              </a:solidFill>
              <a:latin typeface="Arial" panose="020B0604020202020204" pitchFamily="34" charset="0"/>
              <a:ea typeface="+mn-ea"/>
              <a:cs typeface="+mn-cs"/>
            </a:endParaRPr>
          </a:p>
        </p:txBody>
      </p:sp>
      <p:pic>
        <p:nvPicPr>
          <p:cNvPr id="4" name="図 3">
            <a:extLst>
              <a:ext uri="{FF2B5EF4-FFF2-40B4-BE49-F238E27FC236}">
                <a16:creationId xmlns:a16="http://schemas.microsoft.com/office/drawing/2014/main" id="{BF325ACA-E636-469B-AF79-B2AFBF86F674}"/>
              </a:ext>
            </a:extLst>
          </p:cNvPr>
          <p:cNvPicPr>
            <a:picLocks noChangeAspect="1"/>
          </p:cNvPicPr>
          <p:nvPr userDrawn="1"/>
        </p:nvPicPr>
        <p:blipFill>
          <a:blip r:embed="rId6"/>
          <a:stretch>
            <a:fillRect/>
          </a:stretch>
        </p:blipFill>
        <p:spPr>
          <a:xfrm>
            <a:off x="8158169" y="4814902"/>
            <a:ext cx="701310" cy="174510"/>
          </a:xfrm>
          <a:prstGeom prst="rect">
            <a:avLst/>
          </a:prstGeom>
        </p:spPr>
      </p:pic>
    </p:spTree>
    <p:extLst>
      <p:ext uri="{BB962C8B-B14F-4D97-AF65-F5344CB8AC3E}">
        <p14:creationId xmlns:p14="http://schemas.microsoft.com/office/powerpoint/2010/main" val="40487173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89" r:id="rId3"/>
    <p:sldLayoutId id="2147483676" r:id="rId4"/>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0" userDrawn="1">
          <p15:clr>
            <a:srgbClr val="F26B43"/>
          </p15:clr>
        </p15:guide>
        <p15:guide id="2" orient="horz" pos="1620" userDrawn="1">
          <p15:clr>
            <a:srgbClr val="F26B43"/>
          </p15:clr>
        </p15:guide>
        <p15:guide id="3" pos="180" userDrawn="1">
          <p15:clr>
            <a:srgbClr val="F26B43"/>
          </p15:clr>
        </p15:guide>
        <p15:guide id="4" pos="55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fl" descr="                              Dell - Internal Use - Confidential&#10;"/>
          <p:cNvSpPr txBox="1"/>
          <p:nvPr userDrawn="1"/>
        </p:nvSpPr>
        <p:spPr>
          <a:xfrm>
            <a:off x="576264" y="5007745"/>
            <a:ext cx="902491" cy="83100"/>
          </a:xfrm>
          <a:prstGeom prst="rect">
            <a:avLst/>
          </a:prstGeom>
          <a:noFill/>
        </p:spPr>
        <p:txBody>
          <a:bodyPr vert="horz" wrap="none" lIns="0" tIns="0" rIns="0" bIns="0" rtlCol="0" anchor="ctr" anchorCtr="0">
            <a:spAutoFit/>
          </a:bodyPr>
          <a:lstStyle/>
          <a:p>
            <a:pPr marL="0" marR="0" indent="0" algn="l" defTabSz="914378" rtl="0" eaLnBrk="1" fontAlgn="base" latinLnBrk="0" hangingPunct="1">
              <a:lnSpc>
                <a:spcPct val="90000"/>
              </a:lnSpc>
              <a:spcBef>
                <a:spcPts val="100"/>
              </a:spcBef>
              <a:spcAft>
                <a:spcPts val="100"/>
              </a:spcAft>
              <a:buClrTx/>
              <a:buSzTx/>
              <a:buFontTx/>
              <a:buNone/>
              <a:tabLst/>
              <a:defRPr/>
            </a:pPr>
            <a:r>
              <a:rPr lang="en-US" sz="600" b="0" i="0" u="none" baseline="0" dirty="0">
                <a:solidFill>
                  <a:srgbClr val="808080"/>
                </a:solidFill>
                <a:latin typeface="Arial" panose="020B0604020202020204" pitchFamily="34" charset="0"/>
              </a:rPr>
              <a:t>© Copyright 2019 Dell Inc.</a:t>
            </a:r>
          </a:p>
        </p:txBody>
      </p:sp>
    </p:spTree>
    <p:extLst>
      <p:ext uri="{BB962C8B-B14F-4D97-AF65-F5344CB8AC3E}">
        <p14:creationId xmlns:p14="http://schemas.microsoft.com/office/powerpoint/2010/main" val="38871431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Lst>
  <p:hf sldNum="0" hdr="0" dt="0"/>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1620">
          <p15:clr>
            <a:srgbClr val="F26B43"/>
          </p15:clr>
        </p15:guide>
        <p15:guide id="3" pos="180">
          <p15:clr>
            <a:srgbClr val="F26B43"/>
          </p15:clr>
        </p15:guide>
        <p15:guide id="4" pos="55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44947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transition/>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0">
          <p15:clr>
            <a:srgbClr val="F26B43"/>
          </p15:clr>
        </p15:guide>
        <p15:guide id="2" orient="horz" pos="3162">
          <p15:clr>
            <a:srgbClr val="F26B43"/>
          </p15:clr>
        </p15:guide>
        <p15:guide id="3" pos="180">
          <p15:clr>
            <a:srgbClr val="F26B43"/>
          </p15:clr>
        </p15:guide>
        <p15:guide id="4" pos="55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8.jpeg"/><Relationship Id="rId7" Type="http://schemas.microsoft.com/office/2007/relationships/hdphoto" Target="../media/hdphoto2.wdp"/><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9.png"/><Relationship Id="rId9" Type="http://schemas.openxmlformats.org/officeDocument/2006/relationships/image" Target="../media/image32.jpeg"/></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3.xml"/><Relationship Id="rId7" Type="http://schemas.openxmlformats.org/officeDocument/2006/relationships/image" Target="../media/image38.png"/><Relationship Id="rId2" Type="http://schemas.openxmlformats.org/officeDocument/2006/relationships/slideLayout" Target="../slideLayouts/slideLayout16.xml"/><Relationship Id="rId1" Type="http://schemas.openxmlformats.org/officeDocument/2006/relationships/tags" Target="../tags/tag1.xml"/><Relationship Id="rId6" Type="http://schemas.openxmlformats.org/officeDocument/2006/relationships/image" Target="../media/image40.png"/><Relationship Id="rId5" Type="http://schemas.microsoft.com/office/2007/relationships/hdphoto" Target="../media/hdphoto3.wdp"/><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5750" y="1356133"/>
            <a:ext cx="8572500" cy="553998"/>
          </a:xfrm>
        </p:spPr>
        <p:txBody>
          <a:bodyPr/>
          <a:lstStyle/>
          <a:p>
            <a:r>
              <a:rPr lang="en-US" altLang="ja-JP" sz="4000" dirty="0"/>
              <a:t>ANSYS INNOVATION</a:t>
            </a:r>
            <a:r>
              <a:rPr lang="ja-JP" altLang="en-US" sz="4000" dirty="0"/>
              <a:t> </a:t>
            </a:r>
            <a:r>
              <a:rPr lang="en-US" altLang="ja-JP" sz="4000" dirty="0"/>
              <a:t>FORUM</a:t>
            </a:r>
            <a:r>
              <a:rPr lang="ja-JP" altLang="en-US" sz="4000" dirty="0"/>
              <a:t> </a:t>
            </a:r>
            <a:r>
              <a:rPr lang="en-US" altLang="ja-JP" sz="4000" dirty="0"/>
              <a:t>2019</a:t>
            </a:r>
          </a:p>
        </p:txBody>
      </p:sp>
      <p:sp>
        <p:nvSpPr>
          <p:cNvPr id="3" name="Subtitle 2"/>
          <p:cNvSpPr>
            <a:spLocks noGrp="1"/>
          </p:cNvSpPr>
          <p:nvPr>
            <p:ph type="subTitle" idx="1"/>
          </p:nvPr>
        </p:nvSpPr>
        <p:spPr/>
        <p:txBody>
          <a:bodyPr/>
          <a:lstStyle/>
          <a:p>
            <a:r>
              <a:rPr lang="en-US" altLang="ja-JP" dirty="0"/>
              <a:t>Oct. 4, 2019</a:t>
            </a:r>
            <a:endParaRPr lang="en-US" dirty="0">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75AACB19-0B1B-479F-952B-110E9C52FF5C}"/>
              </a:ext>
            </a:extLst>
          </p:cNvPr>
          <p:cNvSpPr txBox="1"/>
          <p:nvPr/>
        </p:nvSpPr>
        <p:spPr>
          <a:xfrm>
            <a:off x="0" y="5073414"/>
            <a:ext cx="9036496" cy="46166"/>
          </a:xfrm>
          <a:prstGeom prst="rect">
            <a:avLst/>
          </a:prstGeom>
          <a:noFill/>
        </p:spPr>
        <p:txBody>
          <a:bodyPr wrap="square" lIns="0" tIns="0" rIns="0" bIns="0" rtlCol="0">
            <a:spAutoFit/>
          </a:bodyPr>
          <a:lstStyle/>
          <a:p>
            <a:pPr algn="r"/>
            <a:r>
              <a:rPr kumimoji="1" lang="en-US" altLang="ja-JP" sz="300" dirty="0">
                <a:solidFill>
                  <a:schemeClr val="tx2"/>
                </a:solidFill>
              </a:rPr>
              <a:t>Intel</a:t>
            </a:r>
            <a:r>
              <a:rPr kumimoji="1" lang="ja-JP" altLang="en-US" sz="300" dirty="0" err="1">
                <a:solidFill>
                  <a:schemeClr val="tx2"/>
                </a:solidFill>
              </a:rPr>
              <a:t>、</a:t>
            </a:r>
            <a:r>
              <a:rPr kumimoji="1" lang="ja-JP" altLang="en-US" sz="300" dirty="0">
                <a:solidFill>
                  <a:schemeClr val="tx2"/>
                </a:solidFill>
              </a:rPr>
              <a:t>インテル、</a:t>
            </a:r>
            <a:r>
              <a:rPr kumimoji="1" lang="en-US" altLang="ja-JP" sz="300" dirty="0">
                <a:solidFill>
                  <a:schemeClr val="tx2"/>
                </a:solidFill>
              </a:rPr>
              <a:t>Intel </a:t>
            </a:r>
            <a:r>
              <a:rPr kumimoji="1" lang="ja-JP" altLang="en-US" sz="300" dirty="0">
                <a:solidFill>
                  <a:schemeClr val="tx2"/>
                </a:solidFill>
              </a:rPr>
              <a:t>ロゴ、</a:t>
            </a:r>
            <a:r>
              <a:rPr kumimoji="1" lang="en-US" altLang="ja-JP" sz="300" dirty="0">
                <a:solidFill>
                  <a:schemeClr val="tx2"/>
                </a:solidFill>
              </a:rPr>
              <a:t>Ultrabook</a:t>
            </a:r>
            <a:r>
              <a:rPr kumimoji="1" lang="ja-JP" altLang="en-US" sz="300" dirty="0" err="1">
                <a:solidFill>
                  <a:schemeClr val="tx2"/>
                </a:solidFill>
              </a:rPr>
              <a:t>、</a:t>
            </a:r>
            <a:r>
              <a:rPr kumimoji="1" lang="en-US" altLang="ja-JP" sz="300" dirty="0">
                <a:solidFill>
                  <a:schemeClr val="tx2"/>
                </a:solidFill>
              </a:rPr>
              <a:t>Celeron</a:t>
            </a:r>
            <a:r>
              <a:rPr kumimoji="1" lang="ja-JP" altLang="en-US" sz="300" dirty="0" err="1">
                <a:solidFill>
                  <a:schemeClr val="tx2"/>
                </a:solidFill>
              </a:rPr>
              <a:t>、</a:t>
            </a:r>
            <a:r>
              <a:rPr kumimoji="1" lang="en-US" altLang="ja-JP" sz="300" dirty="0">
                <a:solidFill>
                  <a:schemeClr val="tx2"/>
                </a:solidFill>
              </a:rPr>
              <a:t>Celeron Inside</a:t>
            </a:r>
            <a:r>
              <a:rPr kumimoji="1" lang="ja-JP" altLang="en-US" sz="300" dirty="0" err="1">
                <a:solidFill>
                  <a:schemeClr val="tx2"/>
                </a:solidFill>
              </a:rPr>
              <a:t>、</a:t>
            </a:r>
            <a:r>
              <a:rPr kumimoji="1" lang="en-US" altLang="ja-JP" sz="300" dirty="0">
                <a:solidFill>
                  <a:schemeClr val="tx2"/>
                </a:solidFill>
              </a:rPr>
              <a:t>Core Inside</a:t>
            </a:r>
            <a:r>
              <a:rPr kumimoji="1" lang="ja-JP" altLang="en-US" sz="300" dirty="0" err="1">
                <a:solidFill>
                  <a:schemeClr val="tx2"/>
                </a:solidFill>
              </a:rPr>
              <a:t>、</a:t>
            </a:r>
            <a:r>
              <a:rPr kumimoji="1" lang="en-US" altLang="ja-JP" sz="300" dirty="0">
                <a:solidFill>
                  <a:schemeClr val="tx2"/>
                </a:solidFill>
              </a:rPr>
              <a:t>Intel Atom</a:t>
            </a:r>
            <a:r>
              <a:rPr kumimoji="1" lang="ja-JP" altLang="en-US" sz="300" dirty="0" err="1">
                <a:solidFill>
                  <a:schemeClr val="tx2"/>
                </a:solidFill>
              </a:rPr>
              <a:t>、</a:t>
            </a:r>
            <a:r>
              <a:rPr kumimoji="1" lang="en-US" altLang="ja-JP" sz="300" dirty="0">
                <a:solidFill>
                  <a:schemeClr val="tx2"/>
                </a:solidFill>
              </a:rPr>
              <a:t>Intel Atom Inside</a:t>
            </a:r>
            <a:r>
              <a:rPr kumimoji="1" lang="ja-JP" altLang="en-US" sz="300" dirty="0" err="1">
                <a:solidFill>
                  <a:schemeClr val="tx2"/>
                </a:solidFill>
              </a:rPr>
              <a:t>、</a:t>
            </a:r>
            <a:r>
              <a:rPr kumimoji="1" lang="en-US" altLang="ja-JP" sz="300" dirty="0">
                <a:solidFill>
                  <a:schemeClr val="tx2"/>
                </a:solidFill>
              </a:rPr>
              <a:t>Intel Core</a:t>
            </a:r>
            <a:r>
              <a:rPr kumimoji="1" lang="ja-JP" altLang="en-US" sz="300" dirty="0" err="1">
                <a:solidFill>
                  <a:schemeClr val="tx2"/>
                </a:solidFill>
              </a:rPr>
              <a:t>、</a:t>
            </a:r>
            <a:r>
              <a:rPr kumimoji="1" lang="en-US" altLang="ja-JP" sz="300" dirty="0">
                <a:solidFill>
                  <a:schemeClr val="tx2"/>
                </a:solidFill>
              </a:rPr>
              <a:t>Intel Inside</a:t>
            </a:r>
            <a:r>
              <a:rPr kumimoji="1" lang="ja-JP" altLang="en-US" sz="300" dirty="0" err="1">
                <a:solidFill>
                  <a:schemeClr val="tx2"/>
                </a:solidFill>
              </a:rPr>
              <a:t>、</a:t>
            </a:r>
            <a:r>
              <a:rPr kumimoji="1" lang="en-US" altLang="ja-JP" sz="300" dirty="0">
                <a:solidFill>
                  <a:schemeClr val="tx2"/>
                </a:solidFill>
              </a:rPr>
              <a:t>Intel Inside </a:t>
            </a:r>
            <a:r>
              <a:rPr kumimoji="1" lang="ja-JP" altLang="en-US" sz="300" dirty="0">
                <a:solidFill>
                  <a:schemeClr val="tx2"/>
                </a:solidFill>
              </a:rPr>
              <a:t>ロゴ、</a:t>
            </a:r>
            <a:r>
              <a:rPr kumimoji="1" lang="en-US" altLang="ja-JP" sz="300" dirty="0">
                <a:solidFill>
                  <a:schemeClr val="tx2"/>
                </a:solidFill>
              </a:rPr>
              <a:t>Intel </a:t>
            </a:r>
            <a:r>
              <a:rPr kumimoji="1" lang="en-US" altLang="ja-JP" sz="300" dirty="0" err="1">
                <a:solidFill>
                  <a:schemeClr val="tx2"/>
                </a:solidFill>
              </a:rPr>
              <a:t>vPro</a:t>
            </a:r>
            <a:r>
              <a:rPr kumimoji="1" lang="ja-JP" altLang="en-US" sz="300" dirty="0" err="1">
                <a:solidFill>
                  <a:schemeClr val="tx2"/>
                </a:solidFill>
              </a:rPr>
              <a:t>、</a:t>
            </a:r>
            <a:r>
              <a:rPr kumimoji="1" lang="en-US" altLang="ja-JP" sz="300" dirty="0">
                <a:solidFill>
                  <a:schemeClr val="tx2"/>
                </a:solidFill>
              </a:rPr>
              <a:t>Itanium</a:t>
            </a:r>
            <a:r>
              <a:rPr kumimoji="1" lang="ja-JP" altLang="en-US" sz="300" dirty="0" err="1">
                <a:solidFill>
                  <a:schemeClr val="tx2"/>
                </a:solidFill>
              </a:rPr>
              <a:t>、</a:t>
            </a:r>
            <a:r>
              <a:rPr kumimoji="1" lang="en-US" altLang="ja-JP" sz="300" dirty="0">
                <a:solidFill>
                  <a:schemeClr val="tx2"/>
                </a:solidFill>
              </a:rPr>
              <a:t>Itanium Inside</a:t>
            </a:r>
            <a:r>
              <a:rPr kumimoji="1" lang="ja-JP" altLang="en-US" sz="300" dirty="0" err="1">
                <a:solidFill>
                  <a:schemeClr val="tx2"/>
                </a:solidFill>
              </a:rPr>
              <a:t>、</a:t>
            </a:r>
            <a:r>
              <a:rPr kumimoji="1" lang="en-US" altLang="ja-JP" sz="300" dirty="0">
                <a:solidFill>
                  <a:schemeClr val="tx2"/>
                </a:solidFill>
              </a:rPr>
              <a:t>Pentium</a:t>
            </a:r>
            <a:r>
              <a:rPr kumimoji="1" lang="ja-JP" altLang="en-US" sz="300" dirty="0" err="1">
                <a:solidFill>
                  <a:schemeClr val="tx2"/>
                </a:solidFill>
              </a:rPr>
              <a:t>、</a:t>
            </a:r>
            <a:r>
              <a:rPr kumimoji="1" lang="en-US" altLang="ja-JP" sz="300" dirty="0">
                <a:solidFill>
                  <a:schemeClr val="tx2"/>
                </a:solidFill>
              </a:rPr>
              <a:t>Pentium Inside</a:t>
            </a:r>
            <a:r>
              <a:rPr kumimoji="1" lang="ja-JP" altLang="en-US" sz="300" dirty="0" err="1">
                <a:solidFill>
                  <a:schemeClr val="tx2"/>
                </a:solidFill>
              </a:rPr>
              <a:t>、</a:t>
            </a:r>
            <a:r>
              <a:rPr kumimoji="1" lang="en-US" altLang="ja-JP" sz="300" dirty="0" err="1">
                <a:solidFill>
                  <a:schemeClr val="tx2"/>
                </a:solidFill>
              </a:rPr>
              <a:t>vPro</a:t>
            </a:r>
            <a:r>
              <a:rPr kumimoji="1" lang="en-US" altLang="ja-JP" sz="300" dirty="0">
                <a:solidFill>
                  <a:schemeClr val="tx2"/>
                </a:solidFill>
              </a:rPr>
              <a:t> Inside</a:t>
            </a:r>
            <a:r>
              <a:rPr kumimoji="1" lang="ja-JP" altLang="en-US" sz="300" dirty="0" err="1">
                <a:solidFill>
                  <a:schemeClr val="tx2"/>
                </a:solidFill>
              </a:rPr>
              <a:t>、</a:t>
            </a:r>
            <a:r>
              <a:rPr kumimoji="1" lang="en-US" altLang="ja-JP" sz="300" dirty="0">
                <a:solidFill>
                  <a:schemeClr val="tx2"/>
                </a:solidFill>
              </a:rPr>
              <a:t>Xeon</a:t>
            </a:r>
            <a:r>
              <a:rPr kumimoji="1" lang="ja-JP" altLang="en-US" sz="300" dirty="0" err="1">
                <a:solidFill>
                  <a:schemeClr val="tx2"/>
                </a:solidFill>
              </a:rPr>
              <a:t>、</a:t>
            </a:r>
            <a:r>
              <a:rPr kumimoji="1" lang="en-US" altLang="ja-JP" sz="300" dirty="0">
                <a:solidFill>
                  <a:schemeClr val="tx2"/>
                </a:solidFill>
              </a:rPr>
              <a:t>Xeon Phi</a:t>
            </a:r>
            <a:r>
              <a:rPr kumimoji="1" lang="ja-JP" altLang="en-US" sz="300" dirty="0" err="1">
                <a:solidFill>
                  <a:schemeClr val="tx2"/>
                </a:solidFill>
              </a:rPr>
              <a:t>、</a:t>
            </a:r>
            <a:r>
              <a:rPr kumimoji="1" lang="en-US" altLang="ja-JP" sz="300" dirty="0">
                <a:solidFill>
                  <a:schemeClr val="tx2"/>
                </a:solidFill>
              </a:rPr>
              <a:t>Xeon Inside</a:t>
            </a:r>
            <a:r>
              <a:rPr kumimoji="1" lang="ja-JP" altLang="en-US" sz="300" dirty="0" err="1">
                <a:solidFill>
                  <a:schemeClr val="tx2"/>
                </a:solidFill>
              </a:rPr>
              <a:t>、</a:t>
            </a:r>
            <a:r>
              <a:rPr kumimoji="1" lang="en-US" altLang="ja-JP" sz="300" dirty="0">
                <a:solidFill>
                  <a:schemeClr val="tx2"/>
                </a:solidFill>
              </a:rPr>
              <a:t>Intel </a:t>
            </a:r>
            <a:r>
              <a:rPr kumimoji="1" lang="en-US" altLang="ja-JP" sz="300" dirty="0" err="1">
                <a:solidFill>
                  <a:schemeClr val="tx2"/>
                </a:solidFill>
              </a:rPr>
              <a:t>Optane</a:t>
            </a:r>
            <a:r>
              <a:rPr kumimoji="1" lang="en-US" altLang="ja-JP" sz="300" dirty="0">
                <a:solidFill>
                  <a:schemeClr val="tx2"/>
                </a:solidFill>
              </a:rPr>
              <a:t> </a:t>
            </a:r>
            <a:r>
              <a:rPr kumimoji="1" lang="ja-JP" altLang="en-US" sz="300" dirty="0">
                <a:solidFill>
                  <a:schemeClr val="tx2"/>
                </a:solidFill>
              </a:rPr>
              <a:t>は、アメリカ合衆国および </a:t>
            </a:r>
            <a:r>
              <a:rPr kumimoji="1" lang="en-US" altLang="ja-JP" sz="300" dirty="0">
                <a:solidFill>
                  <a:schemeClr val="tx2"/>
                </a:solidFill>
              </a:rPr>
              <a:t>/ </a:t>
            </a:r>
            <a:r>
              <a:rPr kumimoji="1" lang="ja-JP" altLang="en-US" sz="300" dirty="0">
                <a:solidFill>
                  <a:schemeClr val="tx2"/>
                </a:solidFill>
              </a:rPr>
              <a:t>またはその他の国における </a:t>
            </a:r>
            <a:r>
              <a:rPr kumimoji="1" lang="en-US" altLang="ja-JP" sz="300" dirty="0">
                <a:solidFill>
                  <a:schemeClr val="tx2"/>
                </a:solidFill>
              </a:rPr>
              <a:t>Intel Corporation </a:t>
            </a:r>
            <a:r>
              <a:rPr kumimoji="1" lang="ja-JP" altLang="en-US" sz="300" dirty="0">
                <a:solidFill>
                  <a:schemeClr val="tx2"/>
                </a:solidFill>
              </a:rPr>
              <a:t>またはその子会社の商標です。</a:t>
            </a:r>
          </a:p>
        </p:txBody>
      </p:sp>
    </p:spTree>
    <p:extLst>
      <p:ext uri="{BB962C8B-B14F-4D97-AF65-F5344CB8AC3E}">
        <p14:creationId xmlns:p14="http://schemas.microsoft.com/office/powerpoint/2010/main" val="272443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50" y="228600"/>
            <a:ext cx="8572500" cy="775597"/>
          </a:xfrm>
        </p:spPr>
        <p:txBody>
          <a:bodyPr/>
          <a:lstStyle/>
          <a:p>
            <a:r>
              <a:rPr lang="en-US" altLang="ja-JP" dirty="0"/>
              <a:t>ANSYS INNOVATION</a:t>
            </a:r>
            <a:r>
              <a:rPr lang="ja-JP" altLang="en-US" dirty="0"/>
              <a:t> </a:t>
            </a:r>
            <a:r>
              <a:rPr lang="en-US" altLang="ja-JP" dirty="0"/>
              <a:t>FORUM</a:t>
            </a:r>
            <a:r>
              <a:rPr lang="ja-JP" altLang="en-US" dirty="0"/>
              <a:t> </a:t>
            </a:r>
            <a:r>
              <a:rPr lang="en-US" altLang="ja-JP" dirty="0"/>
              <a:t>2019</a:t>
            </a:r>
            <a:br>
              <a:rPr lang="en-US" altLang="ja-JP" dirty="0"/>
            </a:br>
            <a:r>
              <a:rPr lang="en-US" altLang="ja-JP" dirty="0"/>
              <a:t>Number of Attendee</a:t>
            </a:r>
            <a:endParaRPr lang="en-US" dirty="0">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89DA70C4-2C05-4426-AEBF-421CBF1C15EC}"/>
              </a:ext>
            </a:extLst>
          </p:cNvPr>
          <p:cNvSpPr txBox="1"/>
          <p:nvPr/>
        </p:nvSpPr>
        <p:spPr>
          <a:xfrm>
            <a:off x="0" y="5073414"/>
            <a:ext cx="9036496" cy="46166"/>
          </a:xfrm>
          <a:prstGeom prst="rect">
            <a:avLst/>
          </a:prstGeom>
          <a:noFill/>
        </p:spPr>
        <p:txBody>
          <a:bodyPr wrap="square" lIns="0" tIns="0" rIns="0" bIns="0" rtlCol="0">
            <a:spAutoFit/>
          </a:bodyPr>
          <a:lstStyle/>
          <a:p>
            <a:pPr algn="r"/>
            <a:r>
              <a:rPr kumimoji="1" lang="en-US" altLang="ja-JP" sz="300" dirty="0">
                <a:solidFill>
                  <a:schemeClr val="tx1">
                    <a:lumMod val="60000"/>
                    <a:lumOff val="40000"/>
                  </a:schemeClr>
                </a:solidFill>
              </a:rPr>
              <a:t>Intel</a:t>
            </a:r>
            <a:r>
              <a:rPr kumimoji="1" lang="ja-JP" altLang="en-US" sz="300" dirty="0" err="1">
                <a:solidFill>
                  <a:schemeClr val="tx1">
                    <a:lumMod val="60000"/>
                    <a:lumOff val="40000"/>
                  </a:schemeClr>
                </a:solidFill>
              </a:rPr>
              <a:t>、</a:t>
            </a:r>
            <a:r>
              <a:rPr kumimoji="1" lang="ja-JP" altLang="en-US" sz="300" dirty="0">
                <a:solidFill>
                  <a:schemeClr val="tx1">
                    <a:lumMod val="60000"/>
                    <a:lumOff val="40000"/>
                  </a:schemeClr>
                </a:solidFill>
              </a:rPr>
              <a:t>インテル、</a:t>
            </a:r>
            <a:r>
              <a:rPr kumimoji="1" lang="en-US" altLang="ja-JP" sz="300" dirty="0">
                <a:solidFill>
                  <a:schemeClr val="tx1">
                    <a:lumMod val="60000"/>
                    <a:lumOff val="40000"/>
                  </a:schemeClr>
                </a:solidFill>
              </a:rPr>
              <a:t>Intel </a:t>
            </a:r>
            <a:r>
              <a:rPr kumimoji="1" lang="ja-JP" altLang="en-US" sz="300" dirty="0">
                <a:solidFill>
                  <a:schemeClr val="tx1">
                    <a:lumMod val="60000"/>
                    <a:lumOff val="40000"/>
                  </a:schemeClr>
                </a:solidFill>
              </a:rPr>
              <a:t>ロゴ、</a:t>
            </a:r>
            <a:r>
              <a:rPr kumimoji="1" lang="en-US" altLang="ja-JP" sz="300" dirty="0">
                <a:solidFill>
                  <a:schemeClr val="tx1">
                    <a:lumMod val="60000"/>
                    <a:lumOff val="40000"/>
                  </a:schemeClr>
                </a:solidFill>
              </a:rPr>
              <a:t>Ultrabook</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Celeron</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Celeron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Core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Atom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Atom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Core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Inside </a:t>
            </a:r>
            <a:r>
              <a:rPr kumimoji="1" lang="ja-JP" altLang="en-US" sz="300" dirty="0">
                <a:solidFill>
                  <a:schemeClr val="tx1">
                    <a:lumMod val="60000"/>
                    <a:lumOff val="40000"/>
                  </a:schemeClr>
                </a:solidFill>
              </a:rPr>
              <a:t>ロゴ、</a:t>
            </a:r>
            <a:r>
              <a:rPr kumimoji="1" lang="en-US" altLang="ja-JP" sz="300" dirty="0">
                <a:solidFill>
                  <a:schemeClr val="tx1">
                    <a:lumMod val="60000"/>
                    <a:lumOff val="40000"/>
                  </a:schemeClr>
                </a:solidFill>
              </a:rPr>
              <a:t>Intel </a:t>
            </a:r>
            <a:r>
              <a:rPr kumimoji="1" lang="en-US" altLang="ja-JP" sz="300" dirty="0" err="1">
                <a:solidFill>
                  <a:schemeClr val="tx1">
                    <a:lumMod val="60000"/>
                    <a:lumOff val="40000"/>
                  </a:schemeClr>
                </a:solidFill>
              </a:rPr>
              <a:t>vPro</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Itanium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Itanium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Pentium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Pentium Inside</a:t>
            </a:r>
            <a:r>
              <a:rPr kumimoji="1" lang="ja-JP" altLang="en-US" sz="300" dirty="0" err="1">
                <a:solidFill>
                  <a:schemeClr val="tx1">
                    <a:lumMod val="60000"/>
                    <a:lumOff val="40000"/>
                  </a:schemeClr>
                </a:solidFill>
              </a:rPr>
              <a:t>、</a:t>
            </a:r>
            <a:r>
              <a:rPr kumimoji="1" lang="en-US" altLang="ja-JP" sz="300" dirty="0" err="1">
                <a:solidFill>
                  <a:schemeClr val="tx1">
                    <a:lumMod val="60000"/>
                    <a:lumOff val="40000"/>
                  </a:schemeClr>
                </a:solidFill>
              </a:rPr>
              <a:t>vPro</a:t>
            </a:r>
            <a:r>
              <a:rPr kumimoji="1" lang="en-US" altLang="ja-JP" sz="300" dirty="0">
                <a:solidFill>
                  <a:schemeClr val="tx1">
                    <a:lumMod val="60000"/>
                    <a:lumOff val="40000"/>
                  </a:schemeClr>
                </a:solidFill>
              </a:rPr>
              <a:t>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 Phi</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
            </a:r>
            <a:r>
              <a:rPr kumimoji="1" lang="en-US" altLang="ja-JP" sz="300" dirty="0" err="1">
                <a:solidFill>
                  <a:schemeClr val="tx1">
                    <a:lumMod val="60000"/>
                    <a:lumOff val="40000"/>
                  </a:schemeClr>
                </a:solidFill>
              </a:rPr>
              <a:t>Optane</a:t>
            </a:r>
            <a:r>
              <a:rPr kumimoji="1" lang="en-US" altLang="ja-JP" sz="300" dirty="0">
                <a:solidFill>
                  <a:schemeClr val="tx1">
                    <a:lumMod val="60000"/>
                    <a:lumOff val="40000"/>
                  </a:schemeClr>
                </a:solidFill>
              </a:rPr>
              <a:t> </a:t>
            </a:r>
            <a:r>
              <a:rPr kumimoji="1" lang="ja-JP" altLang="en-US" sz="300" dirty="0">
                <a:solidFill>
                  <a:schemeClr val="tx1">
                    <a:lumMod val="60000"/>
                    <a:lumOff val="40000"/>
                  </a:schemeClr>
                </a:solidFill>
              </a:rPr>
              <a:t>は、アメリカ合衆国および </a:t>
            </a:r>
            <a:r>
              <a:rPr kumimoji="1" lang="en-US" altLang="ja-JP" sz="300" dirty="0">
                <a:solidFill>
                  <a:schemeClr val="tx1">
                    <a:lumMod val="60000"/>
                    <a:lumOff val="40000"/>
                  </a:schemeClr>
                </a:solidFill>
              </a:rPr>
              <a:t>/ </a:t>
            </a:r>
            <a:r>
              <a:rPr kumimoji="1" lang="ja-JP" altLang="en-US" sz="300" dirty="0">
                <a:solidFill>
                  <a:schemeClr val="tx1">
                    <a:lumMod val="60000"/>
                    <a:lumOff val="40000"/>
                  </a:schemeClr>
                </a:solidFill>
              </a:rPr>
              <a:t>またはその他の国における </a:t>
            </a:r>
            <a:r>
              <a:rPr kumimoji="1" lang="en-US" altLang="ja-JP" sz="300" dirty="0">
                <a:solidFill>
                  <a:schemeClr val="tx1">
                    <a:lumMod val="60000"/>
                    <a:lumOff val="40000"/>
                  </a:schemeClr>
                </a:solidFill>
              </a:rPr>
              <a:t>Intel Corporation </a:t>
            </a:r>
            <a:r>
              <a:rPr kumimoji="1" lang="ja-JP" altLang="en-US" sz="300" dirty="0">
                <a:solidFill>
                  <a:schemeClr val="tx1">
                    <a:lumMod val="60000"/>
                    <a:lumOff val="40000"/>
                  </a:schemeClr>
                </a:solidFill>
              </a:rPr>
              <a:t>またはその子会社の商標です。</a:t>
            </a:r>
          </a:p>
        </p:txBody>
      </p:sp>
      <p:sp>
        <p:nvSpPr>
          <p:cNvPr id="9" name="テキスト ボックス 8">
            <a:extLst>
              <a:ext uri="{FF2B5EF4-FFF2-40B4-BE49-F238E27FC236}">
                <a16:creationId xmlns:a16="http://schemas.microsoft.com/office/drawing/2014/main" id="{F740E5BF-97A8-4166-B00B-3A08E08BED52}"/>
              </a:ext>
            </a:extLst>
          </p:cNvPr>
          <p:cNvSpPr txBox="1"/>
          <p:nvPr/>
        </p:nvSpPr>
        <p:spPr>
          <a:xfrm>
            <a:off x="285750" y="1402199"/>
            <a:ext cx="5778376" cy="3108543"/>
          </a:xfrm>
          <a:prstGeom prst="rect">
            <a:avLst/>
          </a:prstGeom>
          <a:noFill/>
        </p:spPr>
        <p:txBody>
          <a:bodyPr wrap="square" rtlCol="0">
            <a:spAutoFit/>
          </a:bodyPr>
          <a:lstStyle/>
          <a:p>
            <a:r>
              <a:rPr kumimoji="1" lang="en-US" altLang="ja-JP" sz="1400" b="1" dirty="0">
                <a:latin typeface="Arial" panose="020B0604020202020204" pitchFamily="34" charset="0"/>
                <a:ea typeface="ＭＳ Ｐゴシック" panose="020B0600070205080204" pitchFamily="50" charset="-128"/>
              </a:rPr>
              <a:t>&gt;Event title 	</a:t>
            </a:r>
            <a:r>
              <a:rPr kumimoji="1" lang="ja-JP" altLang="en-US" sz="1400" b="1" dirty="0">
                <a:latin typeface="Arial" panose="020B0604020202020204" pitchFamily="34" charset="0"/>
                <a:ea typeface="ＭＳ Ｐゴシック" panose="020B0600070205080204" pitchFamily="50" charset="-128"/>
              </a:rPr>
              <a:t>：</a:t>
            </a:r>
            <a:r>
              <a:rPr kumimoji="1" lang="en-US" altLang="ja-JP" sz="1400" b="1" dirty="0">
                <a:latin typeface="Arial" panose="020B0604020202020204" pitchFamily="34" charset="0"/>
                <a:ea typeface="ＭＳ Ｐゴシック" panose="020B0600070205080204" pitchFamily="50" charset="-128"/>
              </a:rPr>
              <a:t> </a:t>
            </a:r>
            <a:r>
              <a:rPr kumimoji="1" lang="en-US" altLang="ja-JP" sz="1400" b="1" dirty="0">
                <a:latin typeface="Arial" panose="020B0604020202020204" pitchFamily="34" charset="0"/>
              </a:rPr>
              <a:t>ANSYS Innovation Forum 2019</a:t>
            </a:r>
            <a:br>
              <a:rPr kumimoji="1" lang="en-US" altLang="ja-JP" sz="1400" dirty="0">
                <a:latin typeface="Arial" panose="020B0604020202020204" pitchFamily="34" charset="0"/>
                <a:ea typeface="ＭＳ Ｐゴシック" panose="020B0600070205080204" pitchFamily="50" charset="-128"/>
              </a:rPr>
            </a:br>
            <a:endParaRPr kumimoji="1" lang="en-US" altLang="ja-JP" sz="1400" dirty="0">
              <a:latin typeface="Arial" panose="020B0604020202020204" pitchFamily="34" charset="0"/>
              <a:ea typeface="ＭＳ Ｐゴシック" panose="020B0600070205080204" pitchFamily="50" charset="-128"/>
            </a:endParaRPr>
          </a:p>
          <a:p>
            <a:r>
              <a:rPr kumimoji="1" lang="en-US" altLang="ja-JP" sz="1400" dirty="0">
                <a:latin typeface="Arial" panose="020B0604020202020204" pitchFamily="34" charset="0"/>
                <a:ea typeface="ＭＳ Ｐゴシック" panose="020B0600070205080204" pitchFamily="50" charset="-128"/>
              </a:rPr>
              <a:t>&gt;Hit Date	</a:t>
            </a:r>
            <a:r>
              <a:rPr kumimoji="1" lang="ja-JP" altLang="en-US" sz="1400" dirty="0">
                <a:latin typeface="Arial" panose="020B0604020202020204" pitchFamily="34" charset="0"/>
                <a:ea typeface="ＭＳ Ｐゴシック" panose="020B0600070205080204" pitchFamily="50" charset="-128"/>
              </a:rPr>
              <a:t>： </a:t>
            </a:r>
            <a:r>
              <a:rPr kumimoji="1" lang="en-US" altLang="ja-JP" sz="1400" dirty="0">
                <a:latin typeface="Arial" panose="020B0604020202020204" pitchFamily="34" charset="0"/>
              </a:rPr>
              <a:t>Oct 4, 2019</a:t>
            </a:r>
            <a:r>
              <a:rPr kumimoji="1" lang="ja-JP" altLang="en-US" sz="1400" dirty="0">
                <a:latin typeface="Arial" panose="020B0604020202020204" pitchFamily="34" charset="0"/>
              </a:rPr>
              <a:t>　</a:t>
            </a:r>
            <a:r>
              <a:rPr lang="en-US" altLang="ja-JP" sz="1400" dirty="0">
                <a:latin typeface="Arial" panose="020B0604020202020204" pitchFamily="34" charset="0"/>
              </a:rPr>
              <a:t> 09:15</a:t>
            </a:r>
            <a:r>
              <a:rPr lang="ja-JP" altLang="en-US" sz="1400" dirty="0">
                <a:latin typeface="Arial" panose="020B0604020202020204" pitchFamily="34" charset="0"/>
              </a:rPr>
              <a:t>～</a:t>
            </a:r>
            <a:r>
              <a:rPr lang="en-US" altLang="ja-JP" sz="1400" dirty="0">
                <a:latin typeface="Arial" panose="020B0604020202020204" pitchFamily="34" charset="0"/>
              </a:rPr>
              <a:t>18:30</a:t>
            </a:r>
          </a:p>
          <a:p>
            <a:r>
              <a:rPr kumimoji="1" lang="en-US" altLang="ja-JP" sz="1400" dirty="0">
                <a:latin typeface="Arial" panose="020B0604020202020204" pitchFamily="34" charset="0"/>
                <a:ea typeface="ＭＳ Ｐゴシック" panose="020B0600070205080204" pitchFamily="50" charset="-128"/>
              </a:rPr>
              <a:t> </a:t>
            </a:r>
            <a:r>
              <a:rPr kumimoji="1" lang="ja-JP" altLang="en-US" sz="1400" dirty="0">
                <a:latin typeface="Arial" panose="020B0604020202020204" pitchFamily="34" charset="0"/>
                <a:ea typeface="ＭＳ Ｐゴシック" panose="020B0600070205080204" pitchFamily="50" charset="-128"/>
              </a:rPr>
              <a:t>　　　　　　 </a:t>
            </a:r>
            <a:endParaRPr kumimoji="1" lang="en-US" altLang="ja-JP" sz="1400" dirty="0">
              <a:latin typeface="Arial" panose="020B0604020202020204" pitchFamily="34" charset="0"/>
              <a:ea typeface="ＭＳ Ｐゴシック" panose="020B0600070205080204" pitchFamily="50" charset="-128"/>
            </a:endParaRPr>
          </a:p>
          <a:p>
            <a:r>
              <a:rPr kumimoji="1" lang="en-US" altLang="ja-JP" sz="1400" dirty="0">
                <a:latin typeface="Arial" panose="020B0604020202020204" pitchFamily="34" charset="0"/>
                <a:ea typeface="ＭＳ Ｐゴシック" panose="020B0600070205080204" pitchFamily="50" charset="-128"/>
              </a:rPr>
              <a:t>&gt;Place	</a:t>
            </a:r>
            <a:r>
              <a:rPr kumimoji="1" lang="ja-JP" altLang="en-US" sz="1400" dirty="0">
                <a:latin typeface="Arial" panose="020B0604020202020204" pitchFamily="34" charset="0"/>
                <a:ea typeface="ＭＳ Ｐゴシック" panose="020B0600070205080204" pitchFamily="50" charset="-128"/>
              </a:rPr>
              <a:t>　</a:t>
            </a:r>
            <a:r>
              <a:rPr kumimoji="1" lang="en-US" altLang="ja-JP" sz="1400" dirty="0">
                <a:latin typeface="Arial" panose="020B0604020202020204" pitchFamily="34" charset="0"/>
                <a:ea typeface="ＭＳ Ｐゴシック" panose="020B0600070205080204" pitchFamily="50" charset="-128"/>
              </a:rPr>
              <a:t>	</a:t>
            </a:r>
            <a:r>
              <a:rPr kumimoji="1" lang="ja-JP" altLang="en-US" sz="1400" dirty="0">
                <a:latin typeface="Arial" panose="020B0604020202020204" pitchFamily="34" charset="0"/>
                <a:ea typeface="ＭＳ Ｐゴシック" panose="020B0600070205080204" pitchFamily="50" charset="-128"/>
              </a:rPr>
              <a:t>：</a:t>
            </a:r>
            <a:r>
              <a:rPr kumimoji="1" lang="en-US" altLang="ja-JP" sz="1400" dirty="0">
                <a:latin typeface="Arial" panose="020B0604020202020204" pitchFamily="34" charset="0"/>
                <a:ea typeface="ＭＳ Ｐゴシック" panose="020B0600070205080204" pitchFamily="50" charset="-128"/>
              </a:rPr>
              <a:t> Akasaka Inter City Conference </a:t>
            </a:r>
          </a:p>
          <a:p>
            <a:endParaRPr lang="en-US" altLang="ja-JP" sz="1400" dirty="0"/>
          </a:p>
          <a:p>
            <a:r>
              <a:rPr lang="en-US" altLang="ja-JP" sz="1400" dirty="0"/>
              <a:t>&gt;Number of  Attendees</a:t>
            </a:r>
          </a:p>
          <a:p>
            <a:r>
              <a:rPr lang="ja-JP" altLang="en-US" sz="1400" dirty="0"/>
              <a:t>　</a:t>
            </a:r>
            <a:r>
              <a:rPr lang="en-US" altLang="ja-JP" sz="1400" dirty="0"/>
              <a:t>Total	</a:t>
            </a:r>
            <a:r>
              <a:rPr lang="ja-JP" altLang="en-US" sz="1400" dirty="0"/>
              <a:t>：</a:t>
            </a:r>
            <a:r>
              <a:rPr lang="en-US" altLang="ja-JP" sz="1400" dirty="0"/>
              <a:t>580</a:t>
            </a:r>
          </a:p>
          <a:p>
            <a:endParaRPr lang="en-US" altLang="ja-JP" sz="1400" dirty="0"/>
          </a:p>
          <a:p>
            <a:r>
              <a:rPr lang="en-US" altLang="ja-JP" sz="1400" dirty="0"/>
              <a:t>&gt;Number of questionnaire replies</a:t>
            </a:r>
          </a:p>
          <a:p>
            <a:r>
              <a:rPr lang="ja-JP" altLang="en-US" sz="1400" dirty="0"/>
              <a:t>　</a:t>
            </a:r>
            <a:r>
              <a:rPr lang="en-US" altLang="ja-JP" sz="1400" dirty="0"/>
              <a:t>Total	</a:t>
            </a:r>
            <a:r>
              <a:rPr lang="ja-JP" altLang="en-US" sz="1400" dirty="0"/>
              <a:t>：</a:t>
            </a:r>
            <a:r>
              <a:rPr lang="en-US" altLang="ja-JP" sz="1400" dirty="0"/>
              <a:t>89</a:t>
            </a:r>
            <a:r>
              <a:rPr lang="ja-JP" altLang="en-US" sz="1400" dirty="0"/>
              <a:t>　</a:t>
            </a:r>
            <a:endParaRPr lang="en-US" altLang="ja-JP" sz="1400" dirty="0"/>
          </a:p>
          <a:p>
            <a:endParaRPr lang="en-US" altLang="ja-JP" sz="1400" dirty="0"/>
          </a:p>
          <a:p>
            <a:r>
              <a:rPr lang="en-US" altLang="ja-JP" sz="1400" dirty="0"/>
              <a:t>&gt;SRL(ISG) : 14                                </a:t>
            </a:r>
            <a:r>
              <a:rPr lang="en-US" altLang="ja-JP" sz="1400" dirty="0">
                <a:sym typeface="Wingdings" panose="05000000000000000000" pitchFamily="2" charset="2"/>
              </a:rPr>
              <a:t></a:t>
            </a:r>
            <a:r>
              <a:rPr lang="en-US" altLang="ja-JP" sz="1400" dirty="0"/>
              <a:t>                                  </a:t>
            </a:r>
            <a:endParaRPr lang="ja-JP" altLang="en-US" sz="1400" dirty="0"/>
          </a:p>
          <a:p>
            <a:endParaRPr kumimoji="1" lang="en-US" altLang="ja-JP" sz="1400" dirty="0">
              <a:latin typeface="Arial" panose="020B0604020202020204" pitchFamily="34" charset="0"/>
              <a:ea typeface="ＭＳ Ｐゴシック" panose="020B0600070205080204" pitchFamily="50" charset="-128"/>
            </a:endParaRPr>
          </a:p>
        </p:txBody>
      </p:sp>
      <p:pic>
        <p:nvPicPr>
          <p:cNvPr id="11" name="図 10">
            <a:extLst>
              <a:ext uri="{FF2B5EF4-FFF2-40B4-BE49-F238E27FC236}">
                <a16:creationId xmlns:a16="http://schemas.microsoft.com/office/drawing/2014/main" id="{B3B5A8D9-A700-40ED-AA68-A62B32FBDB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499691" y="2802353"/>
            <a:ext cx="1080120" cy="2258644"/>
          </a:xfrm>
          <a:prstGeom prst="rect">
            <a:avLst/>
          </a:prstGeom>
          <a:noFill/>
          <a:ln>
            <a:noFill/>
          </a:ln>
        </p:spPr>
      </p:pic>
      <p:pic>
        <p:nvPicPr>
          <p:cNvPr id="12" name="図 11">
            <a:extLst>
              <a:ext uri="{FF2B5EF4-FFF2-40B4-BE49-F238E27FC236}">
                <a16:creationId xmlns:a16="http://schemas.microsoft.com/office/drawing/2014/main" id="{E42A4957-EBA7-4651-92C5-5FEF48FE6115}"/>
              </a:ext>
            </a:extLst>
          </p:cNvPr>
          <p:cNvPicPr>
            <a:picLocks noChangeAspect="1"/>
          </p:cNvPicPr>
          <p:nvPr/>
        </p:nvPicPr>
        <p:blipFill>
          <a:blip r:embed="rId3"/>
          <a:stretch>
            <a:fillRect/>
          </a:stretch>
        </p:blipFill>
        <p:spPr>
          <a:xfrm>
            <a:off x="6863431" y="63408"/>
            <a:ext cx="2280569" cy="1105980"/>
          </a:xfrm>
          <a:prstGeom prst="rect">
            <a:avLst/>
          </a:prstGeom>
        </p:spPr>
      </p:pic>
      <p:pic>
        <p:nvPicPr>
          <p:cNvPr id="13" name="図 12" descr="室内 が含まれている画像&#10;&#10;高い精度で生成された説明">
            <a:extLst>
              <a:ext uri="{FF2B5EF4-FFF2-40B4-BE49-F238E27FC236}">
                <a16:creationId xmlns:a16="http://schemas.microsoft.com/office/drawing/2014/main" id="{42949F82-FEE3-4A1E-8A41-3D3E719F9E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80113" y="2136011"/>
            <a:ext cx="3278138" cy="2458603"/>
          </a:xfrm>
          <a:prstGeom prst="rect">
            <a:avLst/>
          </a:prstGeom>
        </p:spPr>
      </p:pic>
    </p:spTree>
    <p:extLst>
      <p:ext uri="{BB962C8B-B14F-4D97-AF65-F5344CB8AC3E}">
        <p14:creationId xmlns:p14="http://schemas.microsoft.com/office/powerpoint/2010/main" val="184149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50" y="228600"/>
            <a:ext cx="8572500" cy="775597"/>
          </a:xfrm>
        </p:spPr>
        <p:txBody>
          <a:bodyPr/>
          <a:lstStyle/>
          <a:p>
            <a:r>
              <a:rPr lang="en-US" altLang="ja-JP" dirty="0"/>
              <a:t>ANSYS INNOVATION</a:t>
            </a:r>
            <a:r>
              <a:rPr lang="ja-JP" altLang="en-US" dirty="0"/>
              <a:t> </a:t>
            </a:r>
            <a:r>
              <a:rPr lang="en-US" altLang="ja-JP" dirty="0"/>
              <a:t>FORUM</a:t>
            </a:r>
            <a:r>
              <a:rPr lang="ja-JP" altLang="en-US" dirty="0"/>
              <a:t> </a:t>
            </a:r>
            <a:r>
              <a:rPr lang="en-US" altLang="ja-JP" dirty="0"/>
              <a:t>2019</a:t>
            </a:r>
            <a:br>
              <a:rPr lang="en-US" altLang="ja-JP" dirty="0"/>
            </a:br>
            <a:r>
              <a:rPr lang="en-US" altLang="ja-JP" dirty="0"/>
              <a:t>Booth</a:t>
            </a:r>
            <a:endParaRPr lang="en-US" dirty="0">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89DA70C4-2C05-4426-AEBF-421CBF1C15EC}"/>
              </a:ext>
            </a:extLst>
          </p:cNvPr>
          <p:cNvSpPr txBox="1"/>
          <p:nvPr/>
        </p:nvSpPr>
        <p:spPr>
          <a:xfrm>
            <a:off x="0" y="5073414"/>
            <a:ext cx="9036496" cy="46166"/>
          </a:xfrm>
          <a:prstGeom prst="rect">
            <a:avLst/>
          </a:prstGeom>
          <a:noFill/>
        </p:spPr>
        <p:txBody>
          <a:bodyPr wrap="square" lIns="0" tIns="0" rIns="0" bIns="0" rtlCol="0">
            <a:spAutoFit/>
          </a:bodyPr>
          <a:lstStyle/>
          <a:p>
            <a:pPr algn="r"/>
            <a:r>
              <a:rPr kumimoji="1" lang="en-US" altLang="ja-JP" sz="300" dirty="0">
                <a:solidFill>
                  <a:schemeClr val="tx1">
                    <a:lumMod val="60000"/>
                    <a:lumOff val="40000"/>
                  </a:schemeClr>
                </a:solidFill>
              </a:rPr>
              <a:t>Intel</a:t>
            </a:r>
            <a:r>
              <a:rPr kumimoji="1" lang="ja-JP" altLang="en-US" sz="300" dirty="0" err="1">
                <a:solidFill>
                  <a:schemeClr val="tx1">
                    <a:lumMod val="60000"/>
                    <a:lumOff val="40000"/>
                  </a:schemeClr>
                </a:solidFill>
              </a:rPr>
              <a:t>、</a:t>
            </a:r>
            <a:r>
              <a:rPr kumimoji="1" lang="ja-JP" altLang="en-US" sz="300" dirty="0">
                <a:solidFill>
                  <a:schemeClr val="tx1">
                    <a:lumMod val="60000"/>
                    <a:lumOff val="40000"/>
                  </a:schemeClr>
                </a:solidFill>
              </a:rPr>
              <a:t>インテル、</a:t>
            </a:r>
            <a:r>
              <a:rPr kumimoji="1" lang="en-US" altLang="ja-JP" sz="300" dirty="0">
                <a:solidFill>
                  <a:schemeClr val="tx1">
                    <a:lumMod val="60000"/>
                    <a:lumOff val="40000"/>
                  </a:schemeClr>
                </a:solidFill>
              </a:rPr>
              <a:t>Intel </a:t>
            </a:r>
            <a:r>
              <a:rPr kumimoji="1" lang="ja-JP" altLang="en-US" sz="300" dirty="0">
                <a:solidFill>
                  <a:schemeClr val="tx1">
                    <a:lumMod val="60000"/>
                    <a:lumOff val="40000"/>
                  </a:schemeClr>
                </a:solidFill>
              </a:rPr>
              <a:t>ロゴ、</a:t>
            </a:r>
            <a:r>
              <a:rPr kumimoji="1" lang="en-US" altLang="ja-JP" sz="300" dirty="0">
                <a:solidFill>
                  <a:schemeClr val="tx1">
                    <a:lumMod val="60000"/>
                    <a:lumOff val="40000"/>
                  </a:schemeClr>
                </a:solidFill>
              </a:rPr>
              <a:t>Ultrabook</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Celeron</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Celeron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Core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Atom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Atom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Core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Inside </a:t>
            </a:r>
            <a:r>
              <a:rPr kumimoji="1" lang="ja-JP" altLang="en-US" sz="300" dirty="0">
                <a:solidFill>
                  <a:schemeClr val="tx1">
                    <a:lumMod val="60000"/>
                    <a:lumOff val="40000"/>
                  </a:schemeClr>
                </a:solidFill>
              </a:rPr>
              <a:t>ロゴ、</a:t>
            </a:r>
            <a:r>
              <a:rPr kumimoji="1" lang="en-US" altLang="ja-JP" sz="300" dirty="0">
                <a:solidFill>
                  <a:schemeClr val="tx1">
                    <a:lumMod val="60000"/>
                    <a:lumOff val="40000"/>
                  </a:schemeClr>
                </a:solidFill>
              </a:rPr>
              <a:t>Intel </a:t>
            </a:r>
            <a:r>
              <a:rPr kumimoji="1" lang="en-US" altLang="ja-JP" sz="300" dirty="0" err="1">
                <a:solidFill>
                  <a:schemeClr val="tx1">
                    <a:lumMod val="60000"/>
                    <a:lumOff val="40000"/>
                  </a:schemeClr>
                </a:solidFill>
              </a:rPr>
              <a:t>vPro</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Itanium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Itanium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Pentium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Pentium Inside</a:t>
            </a:r>
            <a:r>
              <a:rPr kumimoji="1" lang="ja-JP" altLang="en-US" sz="300" dirty="0" err="1">
                <a:solidFill>
                  <a:schemeClr val="tx1">
                    <a:lumMod val="60000"/>
                    <a:lumOff val="40000"/>
                  </a:schemeClr>
                </a:solidFill>
              </a:rPr>
              <a:t>、</a:t>
            </a:r>
            <a:r>
              <a:rPr kumimoji="1" lang="en-US" altLang="ja-JP" sz="300" dirty="0" err="1">
                <a:solidFill>
                  <a:schemeClr val="tx1">
                    <a:lumMod val="60000"/>
                    <a:lumOff val="40000"/>
                  </a:schemeClr>
                </a:solidFill>
              </a:rPr>
              <a:t>vPro</a:t>
            </a:r>
            <a:r>
              <a:rPr kumimoji="1" lang="en-US" altLang="ja-JP" sz="300" dirty="0">
                <a:solidFill>
                  <a:schemeClr val="tx1">
                    <a:lumMod val="60000"/>
                    <a:lumOff val="40000"/>
                  </a:schemeClr>
                </a:solidFill>
              </a:rPr>
              <a:t>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 Phi</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
            </a:r>
            <a:r>
              <a:rPr kumimoji="1" lang="en-US" altLang="ja-JP" sz="300" dirty="0" err="1">
                <a:solidFill>
                  <a:schemeClr val="tx1">
                    <a:lumMod val="60000"/>
                    <a:lumOff val="40000"/>
                  </a:schemeClr>
                </a:solidFill>
              </a:rPr>
              <a:t>Optane</a:t>
            </a:r>
            <a:r>
              <a:rPr kumimoji="1" lang="en-US" altLang="ja-JP" sz="300" dirty="0">
                <a:solidFill>
                  <a:schemeClr val="tx1">
                    <a:lumMod val="60000"/>
                    <a:lumOff val="40000"/>
                  </a:schemeClr>
                </a:solidFill>
              </a:rPr>
              <a:t> </a:t>
            </a:r>
            <a:r>
              <a:rPr kumimoji="1" lang="ja-JP" altLang="en-US" sz="300" dirty="0">
                <a:solidFill>
                  <a:schemeClr val="tx1">
                    <a:lumMod val="60000"/>
                    <a:lumOff val="40000"/>
                  </a:schemeClr>
                </a:solidFill>
              </a:rPr>
              <a:t>は、アメリカ合衆国および </a:t>
            </a:r>
            <a:r>
              <a:rPr kumimoji="1" lang="en-US" altLang="ja-JP" sz="300" dirty="0">
                <a:solidFill>
                  <a:schemeClr val="tx1">
                    <a:lumMod val="60000"/>
                    <a:lumOff val="40000"/>
                  </a:schemeClr>
                </a:solidFill>
              </a:rPr>
              <a:t>/ </a:t>
            </a:r>
            <a:r>
              <a:rPr kumimoji="1" lang="ja-JP" altLang="en-US" sz="300" dirty="0">
                <a:solidFill>
                  <a:schemeClr val="tx1">
                    <a:lumMod val="60000"/>
                    <a:lumOff val="40000"/>
                  </a:schemeClr>
                </a:solidFill>
              </a:rPr>
              <a:t>またはその他の国における </a:t>
            </a:r>
            <a:r>
              <a:rPr kumimoji="1" lang="en-US" altLang="ja-JP" sz="300" dirty="0">
                <a:solidFill>
                  <a:schemeClr val="tx1">
                    <a:lumMod val="60000"/>
                    <a:lumOff val="40000"/>
                  </a:schemeClr>
                </a:solidFill>
              </a:rPr>
              <a:t>Intel Corporation </a:t>
            </a:r>
            <a:r>
              <a:rPr kumimoji="1" lang="ja-JP" altLang="en-US" sz="300" dirty="0">
                <a:solidFill>
                  <a:schemeClr val="tx1">
                    <a:lumMod val="60000"/>
                    <a:lumOff val="40000"/>
                  </a:schemeClr>
                </a:solidFill>
              </a:rPr>
              <a:t>またはその子会社の商標です。</a:t>
            </a:r>
          </a:p>
        </p:txBody>
      </p:sp>
      <p:pic>
        <p:nvPicPr>
          <p:cNvPr id="5" name="図 4">
            <a:extLst>
              <a:ext uri="{FF2B5EF4-FFF2-40B4-BE49-F238E27FC236}">
                <a16:creationId xmlns:a16="http://schemas.microsoft.com/office/drawing/2014/main" id="{D9C4AE0E-E7B8-45D7-987A-4F65EEEEB75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3224024" y="2972194"/>
            <a:ext cx="2700000" cy="1800000"/>
          </a:xfrm>
          <a:prstGeom prst="rect">
            <a:avLst/>
          </a:prstGeom>
        </p:spPr>
      </p:pic>
      <p:pic>
        <p:nvPicPr>
          <p:cNvPr id="8" name="図 7">
            <a:extLst>
              <a:ext uri="{FF2B5EF4-FFF2-40B4-BE49-F238E27FC236}">
                <a16:creationId xmlns:a16="http://schemas.microsoft.com/office/drawing/2014/main" id="{59DFD3D1-BB75-44B7-9ED4-688F89A715C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99634" y="1033366"/>
            <a:ext cx="2700000" cy="1800000"/>
          </a:xfrm>
          <a:prstGeom prst="rect">
            <a:avLst/>
          </a:prstGeom>
        </p:spPr>
      </p:pic>
      <p:pic>
        <p:nvPicPr>
          <p:cNvPr id="10" name="図 9">
            <a:extLst>
              <a:ext uri="{FF2B5EF4-FFF2-40B4-BE49-F238E27FC236}">
                <a16:creationId xmlns:a16="http://schemas.microsoft.com/office/drawing/2014/main" id="{9A818896-A67A-4118-AAC5-01EFC12224C1}"/>
              </a:ext>
            </a:extLst>
          </p:cNvPr>
          <p:cNvPicPr>
            <a:picLocks noChangeAspect="1"/>
          </p:cNvPicPr>
          <p:nvPr/>
        </p:nvPicPr>
        <p:blipFill>
          <a:blip r:embed="rId4" cstate="hq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tretch>
            <a:fillRect/>
          </a:stretch>
        </p:blipFill>
        <p:spPr>
          <a:xfrm>
            <a:off x="3224024" y="1027574"/>
            <a:ext cx="2700000" cy="1800000"/>
          </a:xfrm>
          <a:prstGeom prst="rect">
            <a:avLst/>
          </a:prstGeom>
        </p:spPr>
      </p:pic>
      <p:pic>
        <p:nvPicPr>
          <p:cNvPr id="14" name="図 13">
            <a:extLst>
              <a:ext uri="{FF2B5EF4-FFF2-40B4-BE49-F238E27FC236}">
                <a16:creationId xmlns:a16="http://schemas.microsoft.com/office/drawing/2014/main" id="{6F1D2781-70AB-411D-A0CF-7215DB6C8A4D}"/>
              </a:ext>
            </a:extLst>
          </p:cNvPr>
          <p:cNvPicPr>
            <a:picLocks noChangeAspect="1"/>
          </p:cNvPicPr>
          <p:nvPr/>
        </p:nvPicPr>
        <p:blipFill>
          <a:blip r:embed="rId6" cstate="hq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tretch>
            <a:fillRect/>
          </a:stretch>
        </p:blipFill>
        <p:spPr>
          <a:xfrm>
            <a:off x="395536" y="2972194"/>
            <a:ext cx="2700000" cy="1800000"/>
          </a:xfrm>
          <a:prstGeom prst="rect">
            <a:avLst/>
          </a:prstGeom>
        </p:spPr>
      </p:pic>
      <p:pic>
        <p:nvPicPr>
          <p:cNvPr id="17" name="図 16">
            <a:extLst>
              <a:ext uri="{FF2B5EF4-FFF2-40B4-BE49-F238E27FC236}">
                <a16:creationId xmlns:a16="http://schemas.microsoft.com/office/drawing/2014/main" id="{B35CD90D-CC49-4298-AC03-28EF246BF76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056163" y="1025338"/>
            <a:ext cx="2700000" cy="1800000"/>
          </a:xfrm>
          <a:prstGeom prst="rect">
            <a:avLst/>
          </a:prstGeom>
        </p:spPr>
      </p:pic>
      <p:sp>
        <p:nvSpPr>
          <p:cNvPr id="35" name="楕円 34">
            <a:extLst>
              <a:ext uri="{FF2B5EF4-FFF2-40B4-BE49-F238E27FC236}">
                <a16:creationId xmlns:a16="http://schemas.microsoft.com/office/drawing/2014/main" id="{83DB64B7-5B66-4499-A539-424D6704092B}"/>
              </a:ext>
            </a:extLst>
          </p:cNvPr>
          <p:cNvSpPr/>
          <p:nvPr/>
        </p:nvSpPr>
        <p:spPr>
          <a:xfrm>
            <a:off x="3581170" y="2097588"/>
            <a:ext cx="440517" cy="13649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36" name="楕円 35">
            <a:extLst>
              <a:ext uri="{FF2B5EF4-FFF2-40B4-BE49-F238E27FC236}">
                <a16:creationId xmlns:a16="http://schemas.microsoft.com/office/drawing/2014/main" id="{D39A7FE3-7CD0-4DBC-842A-1AD36F9CCBBE}"/>
              </a:ext>
            </a:extLst>
          </p:cNvPr>
          <p:cNvSpPr/>
          <p:nvPr/>
        </p:nvSpPr>
        <p:spPr>
          <a:xfrm>
            <a:off x="5076056" y="1497018"/>
            <a:ext cx="780404" cy="71320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37" name="楕円 36">
            <a:extLst>
              <a:ext uri="{FF2B5EF4-FFF2-40B4-BE49-F238E27FC236}">
                <a16:creationId xmlns:a16="http://schemas.microsoft.com/office/drawing/2014/main" id="{939BB7E7-33CB-4BB8-96A8-DD9553B4BCF6}"/>
              </a:ext>
            </a:extLst>
          </p:cNvPr>
          <p:cNvSpPr/>
          <p:nvPr/>
        </p:nvSpPr>
        <p:spPr>
          <a:xfrm>
            <a:off x="601888" y="1501490"/>
            <a:ext cx="801760" cy="42218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38" name="楕円 37">
            <a:extLst>
              <a:ext uri="{FF2B5EF4-FFF2-40B4-BE49-F238E27FC236}">
                <a16:creationId xmlns:a16="http://schemas.microsoft.com/office/drawing/2014/main" id="{2775A87F-0F92-42BF-B4A1-B6C8FA4E2D4F}"/>
              </a:ext>
            </a:extLst>
          </p:cNvPr>
          <p:cNvSpPr/>
          <p:nvPr/>
        </p:nvSpPr>
        <p:spPr>
          <a:xfrm>
            <a:off x="467544" y="3579862"/>
            <a:ext cx="1224136" cy="72008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41" name="楕円 40">
            <a:extLst>
              <a:ext uri="{FF2B5EF4-FFF2-40B4-BE49-F238E27FC236}">
                <a16:creationId xmlns:a16="http://schemas.microsoft.com/office/drawing/2014/main" id="{54438E97-B4ED-4054-8F64-F30AA707547B}"/>
              </a:ext>
            </a:extLst>
          </p:cNvPr>
          <p:cNvSpPr/>
          <p:nvPr/>
        </p:nvSpPr>
        <p:spPr>
          <a:xfrm>
            <a:off x="6863947" y="1056649"/>
            <a:ext cx="360040" cy="29590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42" name="楕円 41">
            <a:extLst>
              <a:ext uri="{FF2B5EF4-FFF2-40B4-BE49-F238E27FC236}">
                <a16:creationId xmlns:a16="http://schemas.microsoft.com/office/drawing/2014/main" id="{648EE965-A18C-4F0C-B681-EF0EA05A88C6}"/>
              </a:ext>
            </a:extLst>
          </p:cNvPr>
          <p:cNvSpPr/>
          <p:nvPr/>
        </p:nvSpPr>
        <p:spPr>
          <a:xfrm>
            <a:off x="8244408" y="1056649"/>
            <a:ext cx="360040" cy="362973"/>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43" name="楕円 42">
            <a:extLst>
              <a:ext uri="{FF2B5EF4-FFF2-40B4-BE49-F238E27FC236}">
                <a16:creationId xmlns:a16="http://schemas.microsoft.com/office/drawing/2014/main" id="{F6B445C1-8A2D-4E9E-861E-32019B3EF4F1}"/>
              </a:ext>
            </a:extLst>
          </p:cNvPr>
          <p:cNvSpPr/>
          <p:nvPr/>
        </p:nvSpPr>
        <p:spPr>
          <a:xfrm>
            <a:off x="2687512" y="3068619"/>
            <a:ext cx="292426" cy="2672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44" name="楕円 43">
            <a:extLst>
              <a:ext uri="{FF2B5EF4-FFF2-40B4-BE49-F238E27FC236}">
                <a16:creationId xmlns:a16="http://schemas.microsoft.com/office/drawing/2014/main" id="{CCA0DE9D-4E4C-4E76-A26B-9FEED689BA53}"/>
              </a:ext>
            </a:extLst>
          </p:cNvPr>
          <p:cNvSpPr/>
          <p:nvPr/>
        </p:nvSpPr>
        <p:spPr>
          <a:xfrm>
            <a:off x="1761438" y="1927076"/>
            <a:ext cx="292426" cy="26724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sp>
        <p:nvSpPr>
          <p:cNvPr id="23" name="楕円 22">
            <a:extLst>
              <a:ext uri="{FF2B5EF4-FFF2-40B4-BE49-F238E27FC236}">
                <a16:creationId xmlns:a16="http://schemas.microsoft.com/office/drawing/2014/main" id="{7AF02A55-E34C-44EB-9435-703F42E09899}"/>
              </a:ext>
            </a:extLst>
          </p:cNvPr>
          <p:cNvSpPr/>
          <p:nvPr/>
        </p:nvSpPr>
        <p:spPr>
          <a:xfrm>
            <a:off x="4716016" y="3801427"/>
            <a:ext cx="288032" cy="282492"/>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b="1" dirty="0">
              <a:solidFill>
                <a:schemeClr val="bg2"/>
              </a:solidFill>
            </a:endParaRPr>
          </a:p>
        </p:txBody>
      </p:sp>
      <p:pic>
        <p:nvPicPr>
          <p:cNvPr id="21" name="図 20">
            <a:extLst>
              <a:ext uri="{FF2B5EF4-FFF2-40B4-BE49-F238E27FC236}">
                <a16:creationId xmlns:a16="http://schemas.microsoft.com/office/drawing/2014/main" id="{B5E4EC5A-7B6F-4685-A5DF-C4D0BB57025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048464" y="2972194"/>
            <a:ext cx="2700000" cy="1800000"/>
          </a:xfrm>
          <a:prstGeom prst="rect">
            <a:avLst/>
          </a:prstGeom>
        </p:spPr>
      </p:pic>
    </p:spTree>
    <p:extLst>
      <p:ext uri="{BB962C8B-B14F-4D97-AF65-F5344CB8AC3E}">
        <p14:creationId xmlns:p14="http://schemas.microsoft.com/office/powerpoint/2010/main" val="179785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ja-JP" dirty="0"/>
              <a:t>HPC</a:t>
            </a:r>
            <a:r>
              <a:rPr lang="ja-JP" altLang="en-US" dirty="0"/>
              <a:t> </a:t>
            </a:r>
            <a:r>
              <a:rPr lang="en-US" altLang="ja-JP" dirty="0"/>
              <a:t>Cluster</a:t>
            </a:r>
            <a:endParaRPr lang="ja-JP" altLang="en-US" dirty="0"/>
          </a:p>
        </p:txBody>
      </p:sp>
      <p:pic>
        <p:nvPicPr>
          <p:cNvPr id="57" name="Picture 96"/>
          <p:cNvPicPr>
            <a:picLocks noChangeAspect="1" noChangeArrowheads="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455483" y="2092966"/>
            <a:ext cx="326071" cy="44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96"/>
          <p:cNvPicPr>
            <a:picLocks noChangeAspect="1" noChangeArrowheads="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535860" y="1543235"/>
            <a:ext cx="326071" cy="44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70" descr="j0432621"/>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4101" y="1679542"/>
            <a:ext cx="378042" cy="378043"/>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96"/>
          <p:cNvPicPr>
            <a:picLocks noChangeAspect="1" noChangeArrowheads="1"/>
          </p:cNvPicPr>
          <p:nvPr/>
        </p:nvPicPr>
        <p:blipFill>
          <a:blip r:embed="rId3" cstate="email">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906328" y="1819337"/>
            <a:ext cx="326071" cy="445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39" descr="j043393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8356" y="1996825"/>
            <a:ext cx="431006" cy="431006"/>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69" descr="j0432623"/>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10735" y="2202858"/>
            <a:ext cx="407783" cy="407783"/>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75"/>
          <p:cNvSpPr>
            <a:spLocks noChangeArrowheads="1"/>
          </p:cNvSpPr>
          <p:nvPr/>
        </p:nvSpPr>
        <p:spPr bwMode="gray">
          <a:xfrm>
            <a:off x="738322" y="1217766"/>
            <a:ext cx="2574744" cy="307777"/>
          </a:xfrm>
          <a:prstGeom prst="rect">
            <a:avLst/>
          </a:prstGeom>
          <a:noFill/>
          <a:ln>
            <a:noFill/>
          </a:ln>
        </p:spPr>
        <p:txBody>
          <a:bodyPr wrap="none">
            <a:spAutoFit/>
          </a:bodyP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algn="r" defTabSz="914378" eaLnBrk="1" fontAlgn="ctr" hangingPunct="1">
              <a:spcBef>
                <a:spcPct val="0"/>
              </a:spcBef>
              <a:spcAft>
                <a:spcPct val="0"/>
              </a:spcAft>
            </a:pP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① プリ</a:t>
            </a:r>
            <a:r>
              <a:rPr lang="en-US" altLang="ja-JP" sz="1400" b="1" dirty="0">
                <a:solidFill>
                  <a:srgbClr val="92D050"/>
                </a:solidFill>
                <a:latin typeface="メイリオ" panose="020B0604030504040204" pitchFamily="50" charset="-128"/>
                <a:ea typeface="メイリオ" panose="020B0604030504040204" pitchFamily="50" charset="-128"/>
                <a:cs typeface="Meiryo UI" pitchFamily="50" charset="-128"/>
              </a:rPr>
              <a:t>(</a:t>
            </a: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事前</a:t>
            </a:r>
            <a:r>
              <a:rPr lang="en-US" altLang="ja-JP" sz="1400" b="1" dirty="0">
                <a:solidFill>
                  <a:srgbClr val="92D050"/>
                </a:solidFill>
                <a:latin typeface="メイリオ" panose="020B0604030504040204" pitchFamily="50" charset="-128"/>
                <a:ea typeface="メイリオ" panose="020B0604030504040204" pitchFamily="50" charset="-128"/>
                <a:cs typeface="Meiryo UI" pitchFamily="50" charset="-128"/>
              </a:rPr>
              <a:t>)</a:t>
            </a: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モデル作成処理</a:t>
            </a:r>
          </a:p>
        </p:txBody>
      </p:sp>
      <p:sp>
        <p:nvSpPr>
          <p:cNvPr id="48" name="正方形/長方形 76"/>
          <p:cNvSpPr>
            <a:spLocks noChangeArrowheads="1"/>
          </p:cNvSpPr>
          <p:nvPr/>
        </p:nvSpPr>
        <p:spPr bwMode="gray">
          <a:xfrm>
            <a:off x="766449" y="2633058"/>
            <a:ext cx="2395207" cy="307777"/>
          </a:xfrm>
          <a:prstGeom prst="rect">
            <a:avLst/>
          </a:prstGeom>
          <a:noFill/>
          <a:ln>
            <a:noFill/>
          </a:ln>
        </p:spPr>
        <p:txBody>
          <a:bodyPr wrap="none">
            <a:spAutoFit/>
          </a:bodyP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algn="ctr" defTabSz="914378" eaLnBrk="1" fontAlgn="ctr" hangingPunct="1">
              <a:spcBef>
                <a:spcPct val="0"/>
              </a:spcBef>
              <a:spcAft>
                <a:spcPct val="0"/>
              </a:spcAft>
            </a:pP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③ ポスト</a:t>
            </a:r>
            <a:r>
              <a:rPr lang="en-US" altLang="ja-JP" sz="1400" b="1" dirty="0">
                <a:solidFill>
                  <a:srgbClr val="92D050"/>
                </a:solidFill>
                <a:latin typeface="メイリオ" panose="020B0604030504040204" pitchFamily="50" charset="-128"/>
                <a:ea typeface="メイリオ" panose="020B0604030504040204" pitchFamily="50" charset="-128"/>
                <a:cs typeface="Meiryo UI" pitchFamily="50" charset="-128"/>
              </a:rPr>
              <a:t>(</a:t>
            </a: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事後</a:t>
            </a:r>
            <a:r>
              <a:rPr lang="en-US" altLang="ja-JP" sz="1400" b="1" dirty="0">
                <a:solidFill>
                  <a:srgbClr val="92D050"/>
                </a:solidFill>
                <a:latin typeface="メイリオ" panose="020B0604030504040204" pitchFamily="50" charset="-128"/>
                <a:ea typeface="メイリオ" panose="020B0604030504040204" pitchFamily="50" charset="-128"/>
                <a:cs typeface="Meiryo UI" pitchFamily="50" charset="-128"/>
              </a:rPr>
              <a:t>)</a:t>
            </a: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可視化処理</a:t>
            </a:r>
          </a:p>
        </p:txBody>
      </p:sp>
      <p:sp>
        <p:nvSpPr>
          <p:cNvPr id="49" name="右矢印 77"/>
          <p:cNvSpPr>
            <a:spLocks noChangeArrowheads="1"/>
          </p:cNvSpPr>
          <p:nvPr/>
        </p:nvSpPr>
        <p:spPr bwMode="gray">
          <a:xfrm>
            <a:off x="3712286" y="1307225"/>
            <a:ext cx="842963" cy="289119"/>
          </a:xfrm>
          <a:prstGeom prst="rightArrow">
            <a:avLst>
              <a:gd name="adj1" fmla="val 50000"/>
              <a:gd name="adj2" fmla="val 49986"/>
            </a:avLst>
          </a:prstGeom>
          <a:solidFill>
            <a:srgbClr val="E73440"/>
          </a:solidFill>
          <a:ln w="28575">
            <a:solidFill>
              <a:schemeClr val="bg1"/>
            </a:solidFill>
            <a:miter lim="800000"/>
            <a:headEnd/>
            <a:tailEnd/>
          </a:ln>
          <a:effectLst>
            <a:outerShdw dist="50800" dir="5400000" algn="ctr" rotWithShape="0">
              <a:srgbClr val="000000">
                <a:alpha val="59998"/>
              </a:srgbClr>
            </a:outerShdw>
          </a:effectLst>
        </p:spPr>
        <p:txBody>
          <a:bodyPr wrap="none" anchor="ct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algn="ctr" defTabSz="914378" eaLnBrk="1" fontAlgn="ctr" hangingPunct="1">
              <a:spcBef>
                <a:spcPct val="0"/>
              </a:spcBef>
              <a:spcAft>
                <a:spcPct val="0"/>
              </a:spcAft>
            </a:pPr>
            <a:endParaRPr lang="ja-JP" altLang="en-US" sz="2400">
              <a:solidFill>
                <a:srgbClr val="FFFFFF"/>
              </a:solidFill>
              <a:latin typeface="Meiryo UI" pitchFamily="50" charset="-128"/>
              <a:ea typeface="Meiryo UI" pitchFamily="50" charset="-128"/>
              <a:cs typeface="Meiryo UI" pitchFamily="50" charset="-128"/>
            </a:endParaRPr>
          </a:p>
        </p:txBody>
      </p:sp>
      <p:sp>
        <p:nvSpPr>
          <p:cNvPr id="50" name="右矢印 78"/>
          <p:cNvSpPr>
            <a:spLocks noChangeArrowheads="1"/>
          </p:cNvSpPr>
          <p:nvPr/>
        </p:nvSpPr>
        <p:spPr bwMode="gray">
          <a:xfrm flipH="1" flipV="1">
            <a:off x="3644161" y="1674960"/>
            <a:ext cx="844154" cy="530406"/>
          </a:xfrm>
          <a:prstGeom prst="rightArrow">
            <a:avLst>
              <a:gd name="adj1" fmla="val 50000"/>
              <a:gd name="adj2" fmla="val 50019"/>
            </a:avLst>
          </a:prstGeom>
          <a:solidFill>
            <a:srgbClr val="E73440"/>
          </a:solidFill>
          <a:ln w="28575">
            <a:solidFill>
              <a:schemeClr val="bg1"/>
            </a:solidFill>
            <a:miter lim="800000"/>
            <a:headEnd/>
            <a:tailEnd/>
          </a:ln>
          <a:effectLst>
            <a:outerShdw dist="50800" dir="5400000" algn="ctr" rotWithShape="0">
              <a:srgbClr val="000000">
                <a:alpha val="59998"/>
              </a:srgbClr>
            </a:outerShdw>
          </a:effectLst>
        </p:spPr>
        <p:txBody>
          <a:bodyPr wrap="none" anchor="ct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algn="ctr" defTabSz="914378" eaLnBrk="1" fontAlgn="ctr" hangingPunct="1">
              <a:spcBef>
                <a:spcPct val="0"/>
              </a:spcBef>
              <a:spcAft>
                <a:spcPct val="0"/>
              </a:spcAft>
            </a:pPr>
            <a:endParaRPr lang="ja-JP" altLang="en-US" sz="2400">
              <a:solidFill>
                <a:srgbClr val="FFFFFF"/>
              </a:solidFill>
              <a:latin typeface="Meiryo UI" pitchFamily="50" charset="-128"/>
              <a:ea typeface="Meiryo UI" pitchFamily="50" charset="-128"/>
              <a:cs typeface="Meiryo UI" pitchFamily="50" charset="-128"/>
            </a:endParaRPr>
          </a:p>
        </p:txBody>
      </p:sp>
      <p:sp>
        <p:nvSpPr>
          <p:cNvPr id="51" name="角丸四角形 50"/>
          <p:cNvSpPr/>
          <p:nvPr/>
        </p:nvSpPr>
        <p:spPr bwMode="gray">
          <a:xfrm>
            <a:off x="2154501" y="1628645"/>
            <a:ext cx="849829" cy="272415"/>
          </a:xfrm>
          <a:prstGeom prst="roundRect">
            <a:avLst/>
          </a:prstGeom>
          <a:solidFill>
            <a:srgbClr val="FCE4E3"/>
          </a:solidFill>
          <a:ln>
            <a:solidFill>
              <a:srgbClr val="B22B30"/>
            </a:solidFill>
          </a:ln>
        </p:spPr>
        <p:style>
          <a:lnRef idx="2">
            <a:schemeClr val="accent2"/>
          </a:lnRef>
          <a:fillRef idx="1">
            <a:schemeClr val="lt1"/>
          </a:fillRef>
          <a:effectRef idx="0">
            <a:schemeClr val="accent2"/>
          </a:effectRef>
          <a:fontRef idx="minor">
            <a:schemeClr val="dk1"/>
          </a:fontRef>
        </p:style>
        <p:txBody>
          <a:bodyPr wrap="none" anchor="ctr">
            <a:spAutoFit/>
          </a:bodyPr>
          <a:lstStyle/>
          <a:p>
            <a:pPr algn="ctr" defTabSz="914378" fontAlgn="ctr">
              <a:spcBef>
                <a:spcPct val="0"/>
              </a:spcBef>
              <a:spcAft>
                <a:spcPct val="0"/>
              </a:spcAft>
              <a:defRPr/>
            </a:pPr>
            <a:r>
              <a:rPr lang="ja-JP" altLang="en-US" sz="1000" b="1" dirty="0">
                <a:solidFill>
                  <a:srgbClr val="000000"/>
                </a:solidFill>
                <a:latin typeface="メイリオ" panose="020B0604030504040204" pitchFamily="50" charset="-128"/>
                <a:ea typeface="メイリオ" panose="020B0604030504040204" pitchFamily="50" charset="-128"/>
                <a:cs typeface="Meiryo UI" pitchFamily="50" charset="-128"/>
              </a:rPr>
              <a:t>計算データ</a:t>
            </a:r>
          </a:p>
        </p:txBody>
      </p:sp>
      <p:sp>
        <p:nvSpPr>
          <p:cNvPr id="52" name="角丸四角形 51"/>
          <p:cNvSpPr/>
          <p:nvPr/>
        </p:nvSpPr>
        <p:spPr bwMode="gray">
          <a:xfrm>
            <a:off x="2164775" y="2103778"/>
            <a:ext cx="823436" cy="306467"/>
          </a:xfrm>
          <a:prstGeom prst="roundRect">
            <a:avLst/>
          </a:prstGeom>
          <a:solidFill>
            <a:srgbClr val="FCE4E3"/>
          </a:solidFill>
          <a:ln>
            <a:solidFill>
              <a:srgbClr val="B22B30"/>
            </a:solidFill>
          </a:ln>
        </p:spPr>
        <p:style>
          <a:lnRef idx="2">
            <a:schemeClr val="accent2"/>
          </a:lnRef>
          <a:fillRef idx="1">
            <a:schemeClr val="lt1"/>
          </a:fillRef>
          <a:effectRef idx="0">
            <a:schemeClr val="accent2"/>
          </a:effectRef>
          <a:fontRef idx="minor">
            <a:schemeClr val="dk1"/>
          </a:fontRef>
        </p:style>
        <p:txBody>
          <a:bodyPr wrap="none" anchor="ctr">
            <a:spAutoFit/>
          </a:bodyPr>
          <a:lstStyle/>
          <a:p>
            <a:pPr algn="ctr" defTabSz="914378" fontAlgn="ctr">
              <a:spcBef>
                <a:spcPct val="0"/>
              </a:spcBef>
              <a:spcAft>
                <a:spcPct val="0"/>
              </a:spcAft>
              <a:defRPr/>
            </a:pPr>
            <a:r>
              <a:rPr lang="ja-JP" altLang="en-US" sz="1200" b="1" dirty="0">
                <a:solidFill>
                  <a:srgbClr val="000000"/>
                </a:solidFill>
                <a:latin typeface="メイリオ" panose="020B0604030504040204" pitchFamily="50" charset="-128"/>
                <a:ea typeface="メイリオ" panose="020B0604030504040204" pitchFamily="50" charset="-128"/>
                <a:cs typeface="Meiryo UI" pitchFamily="50" charset="-128"/>
              </a:rPr>
              <a:t>計算結果</a:t>
            </a:r>
          </a:p>
        </p:txBody>
      </p:sp>
      <p:cxnSp>
        <p:nvCxnSpPr>
          <p:cNvPr id="72" name="カギ線コネクタ 71"/>
          <p:cNvCxnSpPr>
            <a:stCxn id="167" idx="3"/>
            <a:endCxn id="166" idx="3"/>
          </p:cNvCxnSpPr>
          <p:nvPr/>
        </p:nvCxnSpPr>
        <p:spPr>
          <a:xfrm>
            <a:off x="6959130" y="1967973"/>
            <a:ext cx="1474242" cy="2634133"/>
          </a:xfrm>
          <a:prstGeom prst="bentConnector3">
            <a:avLst>
              <a:gd name="adj1" fmla="val 115506"/>
            </a:avLst>
          </a:prstGeom>
          <a:ln w="38100" cmpd="sng">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3" name="カギ線コネクタ 72"/>
          <p:cNvCxnSpPr>
            <a:stCxn id="167" idx="3"/>
            <a:endCxn id="164" idx="3"/>
          </p:cNvCxnSpPr>
          <p:nvPr/>
        </p:nvCxnSpPr>
        <p:spPr>
          <a:xfrm>
            <a:off x="6959130" y="1967972"/>
            <a:ext cx="1474242" cy="1353270"/>
          </a:xfrm>
          <a:prstGeom prst="bentConnector3">
            <a:avLst>
              <a:gd name="adj1" fmla="val 115506"/>
            </a:avLst>
          </a:prstGeom>
          <a:ln w="38100" cmpd="sng">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4" name="カギ線コネクタ 73"/>
          <p:cNvCxnSpPr>
            <a:stCxn id="167" idx="3"/>
            <a:endCxn id="165" idx="3"/>
          </p:cNvCxnSpPr>
          <p:nvPr/>
        </p:nvCxnSpPr>
        <p:spPr>
          <a:xfrm>
            <a:off x="6959130" y="1967973"/>
            <a:ext cx="1474242" cy="1979987"/>
          </a:xfrm>
          <a:prstGeom prst="bentConnector3">
            <a:avLst>
              <a:gd name="adj1" fmla="val 115506"/>
            </a:avLst>
          </a:prstGeom>
          <a:ln w="38100" cmpd="sng">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75" name="カギ線コネクタ 74"/>
          <p:cNvCxnSpPr>
            <a:stCxn id="167" idx="3"/>
            <a:endCxn id="163" idx="3"/>
          </p:cNvCxnSpPr>
          <p:nvPr/>
        </p:nvCxnSpPr>
        <p:spPr>
          <a:xfrm>
            <a:off x="6959130" y="1967973"/>
            <a:ext cx="1475952" cy="717986"/>
          </a:xfrm>
          <a:prstGeom prst="bentConnector3">
            <a:avLst>
              <a:gd name="adj1" fmla="val 115488"/>
            </a:avLst>
          </a:prstGeom>
          <a:ln w="38100" cmpd="sng">
            <a:solidFill>
              <a:srgbClr val="0070C0"/>
            </a:solidFill>
          </a:ln>
          <a:effectLst/>
        </p:spPr>
        <p:style>
          <a:lnRef idx="2">
            <a:schemeClr val="accent1"/>
          </a:lnRef>
          <a:fillRef idx="0">
            <a:schemeClr val="accent1"/>
          </a:fillRef>
          <a:effectRef idx="1">
            <a:schemeClr val="accent1"/>
          </a:effectRef>
          <a:fontRef idx="minor">
            <a:schemeClr val="tx1"/>
          </a:fontRef>
        </p:style>
      </p:cxnSp>
      <p:cxnSp>
        <p:nvCxnSpPr>
          <p:cNvPr id="92" name="曲線コネクタ 91"/>
          <p:cNvCxnSpPr>
            <a:stCxn id="190" idx="2"/>
            <a:endCxn id="165" idx="1"/>
          </p:cNvCxnSpPr>
          <p:nvPr/>
        </p:nvCxnSpPr>
        <p:spPr bwMode="gray">
          <a:xfrm rot="16200000" flipH="1">
            <a:off x="4911856" y="2599211"/>
            <a:ext cx="1770399" cy="927098"/>
          </a:xfrm>
          <a:prstGeom prst="curvedConnector2">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6" name="曲線コネクタ 95"/>
          <p:cNvCxnSpPr>
            <a:stCxn id="190" idx="2"/>
            <a:endCxn id="164" idx="1"/>
          </p:cNvCxnSpPr>
          <p:nvPr/>
        </p:nvCxnSpPr>
        <p:spPr bwMode="gray">
          <a:xfrm rot="16200000" flipH="1">
            <a:off x="5225214" y="2285853"/>
            <a:ext cx="1143682" cy="927098"/>
          </a:xfrm>
          <a:prstGeom prst="curvedConnector2">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0" name="曲線コネクタ 109"/>
          <p:cNvCxnSpPr>
            <a:stCxn id="190" idx="2"/>
            <a:endCxn id="163" idx="1"/>
          </p:cNvCxnSpPr>
          <p:nvPr/>
        </p:nvCxnSpPr>
        <p:spPr bwMode="gray">
          <a:xfrm rot="16200000" flipH="1">
            <a:off x="5543711" y="1967356"/>
            <a:ext cx="508398" cy="928808"/>
          </a:xfrm>
          <a:prstGeom prst="curvedConnector2">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7" name="曲線コネクタ 136"/>
          <p:cNvCxnSpPr>
            <a:stCxn id="190" idx="2"/>
            <a:endCxn id="166" idx="1"/>
          </p:cNvCxnSpPr>
          <p:nvPr/>
        </p:nvCxnSpPr>
        <p:spPr bwMode="gray">
          <a:xfrm rot="16200000" flipH="1">
            <a:off x="4584783" y="2926284"/>
            <a:ext cx="2424545" cy="927098"/>
          </a:xfrm>
          <a:prstGeom prst="curvedConnector2">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163" name="図 16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2314" y="2469175"/>
            <a:ext cx="2172769" cy="433567"/>
          </a:xfrm>
          <a:prstGeom prst="rect">
            <a:avLst/>
          </a:prstGeom>
        </p:spPr>
      </p:pic>
      <p:pic>
        <p:nvPicPr>
          <p:cNvPr id="164" name="図 16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0604" y="3104459"/>
            <a:ext cx="2172769" cy="433567"/>
          </a:xfrm>
          <a:prstGeom prst="rect">
            <a:avLst/>
          </a:prstGeom>
        </p:spPr>
      </p:pic>
      <p:pic>
        <p:nvPicPr>
          <p:cNvPr id="165" name="図 16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0604" y="3731176"/>
            <a:ext cx="2172769" cy="433567"/>
          </a:xfrm>
          <a:prstGeom prst="rect">
            <a:avLst/>
          </a:prstGeom>
        </p:spPr>
      </p:pic>
      <p:pic>
        <p:nvPicPr>
          <p:cNvPr id="166" name="図 165"/>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60604" y="4385322"/>
            <a:ext cx="2172769" cy="433567"/>
          </a:xfrm>
          <a:prstGeom prst="rect">
            <a:avLst/>
          </a:prstGeom>
        </p:spPr>
      </p:pic>
      <p:pic>
        <p:nvPicPr>
          <p:cNvPr id="167" name="図 16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86362" y="1751189"/>
            <a:ext cx="2172769" cy="433567"/>
          </a:xfrm>
          <a:prstGeom prst="rect">
            <a:avLst/>
          </a:prstGeom>
        </p:spPr>
      </p:pic>
      <p:sp>
        <p:nvSpPr>
          <p:cNvPr id="188" name="正方形/長方形 103"/>
          <p:cNvSpPr>
            <a:spLocks noChangeArrowheads="1"/>
          </p:cNvSpPr>
          <p:nvPr/>
        </p:nvSpPr>
        <p:spPr bwMode="gray">
          <a:xfrm>
            <a:off x="6959131" y="1667933"/>
            <a:ext cx="1931939" cy="253916"/>
          </a:xfrm>
          <a:prstGeom prst="rect">
            <a:avLst/>
          </a:prstGeom>
          <a:noFill/>
          <a:ln>
            <a:noFill/>
          </a:ln>
        </p:spPr>
        <p:txBody>
          <a:bodyPr wrap="none">
            <a:spAutoFit/>
          </a:bodyP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defTabSz="914378" eaLnBrk="1" fontAlgn="ctr" hangingPunct="1">
              <a:spcBef>
                <a:spcPct val="0"/>
              </a:spcBef>
              <a:spcAft>
                <a:spcPct val="0"/>
              </a:spcAft>
            </a:pPr>
            <a:r>
              <a:rPr lang="ja-JP" altLang="en-US" sz="1050" b="1" dirty="0">
                <a:solidFill>
                  <a:srgbClr val="FF0000"/>
                </a:solidFill>
                <a:latin typeface="メイリオ" panose="020B0604030504040204" pitchFamily="50" charset="-128"/>
                <a:ea typeface="メイリオ" panose="020B0604030504040204" pitchFamily="50" charset="-128"/>
                <a:cs typeface="Meiryo UI" pitchFamily="50" charset="-128"/>
              </a:rPr>
              <a:t>インターコネクト</a:t>
            </a:r>
            <a:r>
              <a:rPr lang="en-US" altLang="ja-JP" sz="1050" b="1" dirty="0">
                <a:solidFill>
                  <a:srgbClr val="FF0000"/>
                </a:solidFill>
                <a:latin typeface="メイリオ" panose="020B0604030504040204" pitchFamily="50" charset="-128"/>
                <a:ea typeface="メイリオ" panose="020B0604030504040204" pitchFamily="50" charset="-128"/>
                <a:cs typeface="Meiryo UI" pitchFamily="50" charset="-128"/>
              </a:rPr>
              <a:t>(</a:t>
            </a:r>
            <a:r>
              <a:rPr lang="ja-JP" altLang="en-US" sz="1050" b="1" dirty="0">
                <a:solidFill>
                  <a:srgbClr val="FF0000"/>
                </a:solidFill>
                <a:latin typeface="メイリオ" panose="020B0604030504040204" pitchFamily="50" charset="-128"/>
                <a:ea typeface="メイリオ" panose="020B0604030504040204" pitchFamily="50" charset="-128"/>
                <a:cs typeface="Meiryo UI" pitchFamily="50" charset="-128"/>
              </a:rPr>
              <a:t>計算通信</a:t>
            </a:r>
            <a:r>
              <a:rPr lang="en-US" altLang="ja-JP" sz="1050" b="1" dirty="0">
                <a:solidFill>
                  <a:srgbClr val="FF0000"/>
                </a:solidFill>
                <a:latin typeface="メイリオ" panose="020B0604030504040204" pitchFamily="50" charset="-128"/>
                <a:ea typeface="メイリオ" panose="020B0604030504040204" pitchFamily="50" charset="-128"/>
                <a:cs typeface="Meiryo UI" pitchFamily="50" charset="-128"/>
              </a:rPr>
              <a:t>)</a:t>
            </a:r>
            <a:endParaRPr lang="ja-JP" altLang="en-US" sz="1050" b="1" dirty="0">
              <a:solidFill>
                <a:srgbClr val="FF0000"/>
              </a:solidFill>
              <a:latin typeface="メイリオ" panose="020B0604030504040204" pitchFamily="50" charset="-128"/>
              <a:ea typeface="メイリオ" panose="020B0604030504040204" pitchFamily="50" charset="-128"/>
              <a:cs typeface="Meiryo UI" pitchFamily="50" charset="-128"/>
            </a:endParaRPr>
          </a:p>
        </p:txBody>
      </p:sp>
      <p:sp>
        <p:nvSpPr>
          <p:cNvPr id="190" name="角丸四角形 189"/>
          <p:cNvSpPr/>
          <p:nvPr/>
        </p:nvSpPr>
        <p:spPr bwMode="gray">
          <a:xfrm>
            <a:off x="4925442" y="1768938"/>
            <a:ext cx="816128" cy="408623"/>
          </a:xfrm>
          <a:prstGeom prst="roundRect">
            <a:avLst/>
          </a:prstGeom>
          <a:solidFill>
            <a:schemeClr val="bg2">
              <a:lumMod val="50000"/>
              <a:lumOff val="50000"/>
            </a:schemeClr>
          </a:solidFill>
          <a:ln>
            <a:solidFill>
              <a:srgbClr val="FFFF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8" fontAlgn="ctr">
              <a:spcBef>
                <a:spcPct val="0"/>
              </a:spcBef>
              <a:spcAft>
                <a:spcPct val="0"/>
              </a:spcAft>
              <a:defRPr/>
            </a:pP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計算データ</a:t>
            </a:r>
            <a:endPar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endParaRPr>
          </a:p>
          <a:p>
            <a:pPr algn="ctr" defTabSz="914378" fontAlgn="ctr">
              <a:spcBef>
                <a:spcPct val="0"/>
              </a:spcBef>
              <a:spcAft>
                <a:spcPct val="0"/>
              </a:spcAft>
              <a:defRPr/>
            </a:pP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(1</a:t>
            </a: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160)</a:t>
            </a:r>
            <a:endPar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endParaRPr>
          </a:p>
        </p:txBody>
      </p:sp>
      <p:sp>
        <p:nvSpPr>
          <p:cNvPr id="215" name="角丸四角形 214"/>
          <p:cNvSpPr/>
          <p:nvPr/>
        </p:nvSpPr>
        <p:spPr bwMode="gray">
          <a:xfrm>
            <a:off x="6364789" y="2474398"/>
            <a:ext cx="987330" cy="408623"/>
          </a:xfrm>
          <a:prstGeom prst="roundRect">
            <a:avLst/>
          </a:prstGeom>
          <a:solidFill>
            <a:schemeClr val="bg2">
              <a:lumMod val="50000"/>
              <a:lumOff val="50000"/>
            </a:schemeClr>
          </a:solidFill>
          <a:ln>
            <a:solidFill>
              <a:srgbClr val="FFFF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8" fontAlgn="ctr">
              <a:spcBef>
                <a:spcPct val="0"/>
              </a:spcBef>
              <a:spcAft>
                <a:spcPct val="0"/>
              </a:spcAft>
              <a:defRPr/>
            </a:pP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計算データ</a:t>
            </a:r>
            <a:endPar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endParaRPr>
          </a:p>
          <a:p>
            <a:pPr algn="ctr" defTabSz="914378" fontAlgn="ctr">
              <a:spcBef>
                <a:spcPct val="0"/>
              </a:spcBef>
              <a:spcAft>
                <a:spcPct val="0"/>
              </a:spcAft>
              <a:defRPr/>
            </a:pP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(1</a:t>
            </a: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40)</a:t>
            </a:r>
            <a:endPar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endParaRPr>
          </a:p>
        </p:txBody>
      </p:sp>
      <p:sp>
        <p:nvSpPr>
          <p:cNvPr id="216" name="角丸四角形 215"/>
          <p:cNvSpPr/>
          <p:nvPr/>
        </p:nvSpPr>
        <p:spPr bwMode="gray">
          <a:xfrm>
            <a:off x="6363079" y="3119951"/>
            <a:ext cx="987330" cy="408623"/>
          </a:xfrm>
          <a:prstGeom prst="roundRect">
            <a:avLst/>
          </a:prstGeom>
          <a:solidFill>
            <a:schemeClr val="bg2">
              <a:lumMod val="50000"/>
              <a:lumOff val="50000"/>
            </a:schemeClr>
          </a:solidFill>
          <a:ln>
            <a:solidFill>
              <a:srgbClr val="FFFF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8" fontAlgn="ctr">
              <a:spcBef>
                <a:spcPct val="0"/>
              </a:spcBef>
              <a:spcAft>
                <a:spcPct val="0"/>
              </a:spcAft>
              <a:defRPr/>
            </a:pP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計算データ</a:t>
            </a:r>
            <a:endPar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endParaRPr>
          </a:p>
          <a:p>
            <a:pPr algn="ctr" defTabSz="914378" fontAlgn="ctr">
              <a:spcBef>
                <a:spcPct val="0"/>
              </a:spcBef>
              <a:spcAft>
                <a:spcPct val="0"/>
              </a:spcAft>
              <a:defRPr/>
            </a:pP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41</a:t>
            </a: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80</a:t>
            </a: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p>
        </p:txBody>
      </p:sp>
      <p:sp>
        <p:nvSpPr>
          <p:cNvPr id="217" name="角丸四角形 216"/>
          <p:cNvSpPr/>
          <p:nvPr/>
        </p:nvSpPr>
        <p:spPr bwMode="gray">
          <a:xfrm>
            <a:off x="6363079" y="3746680"/>
            <a:ext cx="987330" cy="408623"/>
          </a:xfrm>
          <a:prstGeom prst="roundRect">
            <a:avLst/>
          </a:prstGeom>
          <a:solidFill>
            <a:schemeClr val="bg2">
              <a:lumMod val="50000"/>
              <a:lumOff val="50000"/>
            </a:schemeClr>
          </a:solidFill>
          <a:ln>
            <a:solidFill>
              <a:srgbClr val="FFFF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8" fontAlgn="ctr">
              <a:spcBef>
                <a:spcPct val="0"/>
              </a:spcBef>
              <a:spcAft>
                <a:spcPct val="0"/>
              </a:spcAft>
              <a:defRPr/>
            </a:pP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計算データ</a:t>
            </a:r>
            <a:endPar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endParaRPr>
          </a:p>
          <a:p>
            <a:pPr algn="ctr" defTabSz="914378" fontAlgn="ctr">
              <a:spcBef>
                <a:spcPct val="0"/>
              </a:spcBef>
              <a:spcAft>
                <a:spcPct val="0"/>
              </a:spcAft>
              <a:defRPr/>
            </a:pP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(81</a:t>
            </a: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120)</a:t>
            </a:r>
            <a:endPar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endParaRPr>
          </a:p>
        </p:txBody>
      </p:sp>
      <p:sp>
        <p:nvSpPr>
          <p:cNvPr id="218" name="角丸四角形 217"/>
          <p:cNvSpPr/>
          <p:nvPr/>
        </p:nvSpPr>
        <p:spPr bwMode="gray">
          <a:xfrm>
            <a:off x="6361369" y="4402506"/>
            <a:ext cx="987330" cy="408623"/>
          </a:xfrm>
          <a:prstGeom prst="roundRect">
            <a:avLst/>
          </a:prstGeom>
          <a:solidFill>
            <a:schemeClr val="bg2">
              <a:lumMod val="50000"/>
              <a:lumOff val="50000"/>
            </a:schemeClr>
          </a:solidFill>
          <a:ln>
            <a:solidFill>
              <a:srgbClr val="FFFF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8" fontAlgn="ctr">
              <a:spcBef>
                <a:spcPct val="0"/>
              </a:spcBef>
              <a:spcAft>
                <a:spcPct val="0"/>
              </a:spcAft>
              <a:defRPr/>
            </a:pP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計算データ</a:t>
            </a:r>
            <a:endPar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endParaRPr>
          </a:p>
          <a:p>
            <a:pPr algn="ctr" defTabSz="914378" fontAlgn="ctr">
              <a:spcBef>
                <a:spcPct val="0"/>
              </a:spcBef>
              <a:spcAft>
                <a:spcPct val="0"/>
              </a:spcAft>
              <a:defRPr/>
            </a:pP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(121</a:t>
            </a:r>
            <a:r>
              <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rPr>
              <a:t>～</a:t>
            </a:r>
            <a:r>
              <a:rPr lang="en-US" altLang="ja-JP" sz="900" b="1" dirty="0">
                <a:solidFill>
                  <a:srgbClr val="FFFFFF"/>
                </a:solidFill>
                <a:latin typeface="メイリオ" panose="020B0604030504040204" pitchFamily="50" charset="-128"/>
                <a:ea typeface="メイリオ" panose="020B0604030504040204" pitchFamily="50" charset="-128"/>
                <a:cs typeface="Meiryo UI" pitchFamily="50" charset="-128"/>
              </a:rPr>
              <a:t>160)</a:t>
            </a:r>
            <a:endParaRPr lang="ja-JP" altLang="en-US" sz="900" b="1" dirty="0">
              <a:solidFill>
                <a:srgbClr val="FFFFFF"/>
              </a:solidFill>
              <a:latin typeface="メイリオ" panose="020B0604030504040204" pitchFamily="50" charset="-128"/>
              <a:ea typeface="メイリオ" panose="020B0604030504040204" pitchFamily="50" charset="-128"/>
              <a:cs typeface="Meiryo UI" pitchFamily="50" charset="-128"/>
            </a:endParaRPr>
          </a:p>
        </p:txBody>
      </p:sp>
      <p:sp>
        <p:nvSpPr>
          <p:cNvPr id="219" name="角丸四角形 218"/>
          <p:cNvSpPr/>
          <p:nvPr/>
        </p:nvSpPr>
        <p:spPr bwMode="gray">
          <a:xfrm>
            <a:off x="5880650" y="1828872"/>
            <a:ext cx="979090" cy="306467"/>
          </a:xfrm>
          <a:prstGeom prst="roundRect">
            <a:avLst/>
          </a:prstGeom>
          <a:solidFill>
            <a:schemeClr val="bg2">
              <a:lumMod val="50000"/>
              <a:lumOff val="50000"/>
            </a:schemeClr>
          </a:solidFill>
          <a:ln>
            <a:solidFill>
              <a:srgbClr val="FFFF0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defTabSz="914378" fontAlgn="ctr">
              <a:spcBef>
                <a:spcPct val="0"/>
              </a:spcBef>
              <a:spcAft>
                <a:spcPct val="0"/>
              </a:spcAft>
              <a:defRPr/>
            </a:pPr>
            <a:r>
              <a:rPr lang="ja-JP" altLang="en-US" sz="1200" b="1" dirty="0">
                <a:solidFill>
                  <a:srgbClr val="FFFFFF"/>
                </a:solidFill>
                <a:latin typeface="メイリオ" panose="020B0604030504040204" pitchFamily="50" charset="-128"/>
                <a:ea typeface="メイリオ" panose="020B0604030504040204" pitchFamily="50" charset="-128"/>
                <a:cs typeface="Meiryo UI" pitchFamily="50" charset="-128"/>
              </a:rPr>
              <a:t>計算結果</a:t>
            </a:r>
            <a:endParaRPr lang="en-US" altLang="ja-JP" sz="1200" b="1" dirty="0">
              <a:solidFill>
                <a:srgbClr val="FFFFFF"/>
              </a:solidFill>
              <a:latin typeface="メイリオ" panose="020B0604030504040204" pitchFamily="50" charset="-128"/>
              <a:ea typeface="メイリオ" panose="020B0604030504040204" pitchFamily="50" charset="-128"/>
              <a:cs typeface="Meiryo UI" pitchFamily="50" charset="-128"/>
            </a:endParaRPr>
          </a:p>
        </p:txBody>
      </p:sp>
      <p:sp>
        <p:nvSpPr>
          <p:cNvPr id="220" name="正方形/長方形 30"/>
          <p:cNvSpPr>
            <a:spLocks noChangeArrowheads="1"/>
          </p:cNvSpPr>
          <p:nvPr/>
        </p:nvSpPr>
        <p:spPr bwMode="gray">
          <a:xfrm>
            <a:off x="5139679" y="1315167"/>
            <a:ext cx="2036135" cy="307777"/>
          </a:xfrm>
          <a:prstGeom prst="rect">
            <a:avLst/>
          </a:prstGeom>
          <a:noFill/>
          <a:ln>
            <a:noFill/>
          </a:ln>
        </p:spPr>
        <p:txBody>
          <a:bodyPr wrap="none">
            <a:spAutoFit/>
          </a:bodyPr>
          <a:lstStyle>
            <a:lvl1pPr eaLnBrk="0" hangingPunct="0">
              <a:defRPr kumimoji="1">
                <a:solidFill>
                  <a:srgbClr val="000000"/>
                </a:solidFill>
                <a:latin typeface="ＭＳ Ｐゴシック" pitchFamily="50" charset="-128"/>
                <a:ea typeface="ＭＳ Ｐゴシック" pitchFamily="50" charset="-128"/>
              </a:defRPr>
            </a:lvl1pPr>
            <a:lvl2pPr marL="742950" indent="-285750" eaLnBrk="0" hangingPunct="0">
              <a:defRPr kumimoji="1">
                <a:solidFill>
                  <a:srgbClr val="000000"/>
                </a:solidFill>
                <a:latin typeface="ＭＳ Ｐゴシック" pitchFamily="50" charset="-128"/>
                <a:ea typeface="ＭＳ Ｐゴシック" pitchFamily="50" charset="-128"/>
              </a:defRPr>
            </a:lvl2pPr>
            <a:lvl3pPr marL="1143000" indent="-228600" eaLnBrk="0" hangingPunct="0">
              <a:defRPr kumimoji="1">
                <a:solidFill>
                  <a:srgbClr val="000000"/>
                </a:solidFill>
                <a:latin typeface="ＭＳ Ｐゴシック" pitchFamily="50" charset="-128"/>
                <a:ea typeface="ＭＳ Ｐゴシック" pitchFamily="50" charset="-128"/>
              </a:defRPr>
            </a:lvl3pPr>
            <a:lvl4pPr marL="1600200" indent="-228600" eaLnBrk="0" hangingPunct="0">
              <a:defRPr kumimoji="1">
                <a:solidFill>
                  <a:srgbClr val="000000"/>
                </a:solidFill>
                <a:latin typeface="ＭＳ Ｐゴシック" pitchFamily="50" charset="-128"/>
                <a:ea typeface="ＭＳ Ｐゴシック" pitchFamily="50" charset="-128"/>
              </a:defRPr>
            </a:lvl4pPr>
            <a:lvl5pPr marL="2057400" indent="-228600" eaLnBrk="0" hangingPunct="0">
              <a:defRPr kumimoji="1">
                <a:solidFill>
                  <a:srgbClr val="000000"/>
                </a:solidFill>
                <a:latin typeface="ＭＳ Ｐゴシック" pitchFamily="50" charset="-128"/>
                <a:ea typeface="ＭＳ Ｐゴシック" pitchFamily="50" charset="-128"/>
              </a:defRPr>
            </a:lvl5pPr>
            <a:lvl6pPr marL="25146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6pPr>
            <a:lvl7pPr marL="29718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7pPr>
            <a:lvl8pPr marL="34290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8pPr>
            <a:lvl9pPr marL="3886200" indent="-228600" eaLnBrk="0" fontAlgn="base" hangingPunct="0">
              <a:spcBef>
                <a:spcPct val="0"/>
              </a:spcBef>
              <a:spcAft>
                <a:spcPct val="0"/>
              </a:spcAft>
              <a:defRPr kumimoji="1">
                <a:solidFill>
                  <a:srgbClr val="000000"/>
                </a:solidFill>
                <a:latin typeface="ＭＳ Ｐゴシック" pitchFamily="50" charset="-128"/>
                <a:ea typeface="ＭＳ Ｐゴシック" pitchFamily="50" charset="-128"/>
              </a:defRPr>
            </a:lvl9pPr>
          </a:lstStyle>
          <a:p>
            <a:pPr defTabSz="914378" eaLnBrk="1" fontAlgn="ctr" hangingPunct="1">
              <a:spcBef>
                <a:spcPct val="0"/>
              </a:spcBef>
              <a:spcAft>
                <a:spcPct val="0"/>
              </a:spcAft>
            </a:pP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② ソルバー</a:t>
            </a:r>
            <a:r>
              <a:rPr lang="en-US" altLang="ja-JP" sz="1400" b="1" dirty="0">
                <a:solidFill>
                  <a:srgbClr val="92D050"/>
                </a:solidFill>
                <a:latin typeface="メイリオ" panose="020B0604030504040204" pitchFamily="50" charset="-128"/>
                <a:ea typeface="メイリオ" panose="020B0604030504040204" pitchFamily="50" charset="-128"/>
                <a:cs typeface="Meiryo UI" pitchFamily="50" charset="-128"/>
              </a:rPr>
              <a:t>(</a:t>
            </a: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計算</a:t>
            </a:r>
            <a:r>
              <a:rPr lang="en-US" altLang="ja-JP" sz="1400" b="1" dirty="0">
                <a:solidFill>
                  <a:srgbClr val="92D050"/>
                </a:solidFill>
                <a:latin typeface="メイリオ" panose="020B0604030504040204" pitchFamily="50" charset="-128"/>
                <a:ea typeface="メイリオ" panose="020B0604030504040204" pitchFamily="50" charset="-128"/>
                <a:cs typeface="Meiryo UI" pitchFamily="50" charset="-128"/>
              </a:rPr>
              <a:t>)</a:t>
            </a:r>
            <a:r>
              <a:rPr lang="ja-JP" altLang="en-US" sz="1400" b="1" dirty="0">
                <a:solidFill>
                  <a:srgbClr val="92D050"/>
                </a:solidFill>
                <a:latin typeface="メイリオ" panose="020B0604030504040204" pitchFamily="50" charset="-128"/>
                <a:ea typeface="メイリオ" panose="020B0604030504040204" pitchFamily="50" charset="-128"/>
                <a:cs typeface="Meiryo UI" pitchFamily="50" charset="-128"/>
              </a:rPr>
              <a:t>処理</a:t>
            </a:r>
          </a:p>
        </p:txBody>
      </p:sp>
      <p:sp>
        <p:nvSpPr>
          <p:cNvPr id="221" name="テキスト ボックス 13"/>
          <p:cNvSpPr txBox="1"/>
          <p:nvPr/>
        </p:nvSpPr>
        <p:spPr>
          <a:xfrm>
            <a:off x="183603" y="3068863"/>
            <a:ext cx="4208317" cy="646331"/>
          </a:xfrm>
          <a:prstGeom prst="rect">
            <a:avLst/>
          </a:prstGeom>
          <a:noFill/>
        </p:spPr>
        <p:txBody>
          <a:bodyPr wrap="square" rtlCol="0">
            <a:spAutoFit/>
          </a:bodyPr>
          <a:lstStyle/>
          <a:p>
            <a:pPr marL="347654" indent="-347654" defTabSz="914378" fontAlgn="base">
              <a:spcBef>
                <a:spcPct val="0"/>
              </a:spcBef>
              <a:spcAft>
                <a:spcPct val="0"/>
              </a:spcAft>
              <a:buClr>
                <a:srgbClr val="FFFFFF"/>
              </a:buClr>
              <a:buFont typeface="Wingdings" panose="05000000000000000000" pitchFamily="2" charset="2"/>
              <a:buChar char="p"/>
            </a:pPr>
            <a:r>
              <a:rPr lang="ja-JP" altLang="en-US" sz="1800" dirty="0">
                <a:solidFill>
                  <a:srgbClr val="000000"/>
                </a:solidFill>
                <a:latin typeface="メイリオ" panose="020B0604030504040204" pitchFamily="50" charset="-128"/>
                <a:ea typeface="メイリオ" panose="020B0604030504040204" pitchFamily="50" charset="-128"/>
              </a:rPr>
              <a:t>多数のサーバを</a:t>
            </a:r>
            <a:r>
              <a:rPr lang="ja-JP" altLang="en-US" sz="1800" b="1" dirty="0">
                <a:solidFill>
                  <a:srgbClr val="FF0000"/>
                </a:solidFill>
                <a:latin typeface="メイリオ" panose="020B0604030504040204" pitchFamily="50" charset="-128"/>
                <a:ea typeface="メイリオ" panose="020B0604030504040204" pitchFamily="50" charset="-128"/>
              </a:rPr>
              <a:t>低レイテンシ</a:t>
            </a:r>
            <a:r>
              <a:rPr lang="en-US" altLang="ja-JP" sz="1800" dirty="0">
                <a:solidFill>
                  <a:srgbClr val="000000"/>
                </a:solidFill>
                <a:latin typeface="メイリオ" panose="020B0604030504040204" pitchFamily="50" charset="-128"/>
                <a:ea typeface="メイリオ" panose="020B0604030504040204" pitchFamily="50" charset="-128"/>
              </a:rPr>
              <a:t>/</a:t>
            </a:r>
            <a:r>
              <a:rPr lang="ja-JP" altLang="en-US" sz="1800" dirty="0">
                <a:solidFill>
                  <a:srgbClr val="000000"/>
                </a:solidFill>
                <a:latin typeface="メイリオ" panose="020B0604030504040204" pitchFamily="50" charset="-128"/>
                <a:ea typeface="メイリオ" panose="020B0604030504040204" pitchFamily="50" charset="-128"/>
              </a:rPr>
              <a:t>高速ネットワーク接続し並列</a:t>
            </a:r>
            <a:r>
              <a:rPr lang="en-US" altLang="ja-JP" sz="1800" dirty="0">
                <a:solidFill>
                  <a:srgbClr val="000000"/>
                </a:solidFill>
                <a:latin typeface="メイリオ" panose="020B0604030504040204" pitchFamily="50" charset="-128"/>
                <a:ea typeface="メイリオ" panose="020B0604030504040204" pitchFamily="50" charset="-128"/>
              </a:rPr>
              <a:t>/</a:t>
            </a:r>
            <a:r>
              <a:rPr lang="ja-JP" altLang="en-US" sz="1800" dirty="0">
                <a:solidFill>
                  <a:srgbClr val="000000"/>
                </a:solidFill>
                <a:latin typeface="メイリオ" panose="020B0604030504040204" pitchFamily="50" charset="-128"/>
                <a:ea typeface="メイリオ" panose="020B0604030504040204" pitchFamily="50" charset="-128"/>
              </a:rPr>
              <a:t>分散処理</a:t>
            </a:r>
            <a:endParaRPr lang="en-US" altLang="ja-JP" sz="1800" dirty="0">
              <a:solidFill>
                <a:srgbClr val="000000"/>
              </a:solidFill>
              <a:latin typeface="メイリオ" panose="020B0604030504040204" pitchFamily="50" charset="-128"/>
              <a:ea typeface="メイリオ" panose="020B0604030504040204" pitchFamily="50" charset="-128"/>
            </a:endParaRPr>
          </a:p>
        </p:txBody>
      </p:sp>
      <p:graphicFrame>
        <p:nvGraphicFramePr>
          <p:cNvPr id="222" name="表 221"/>
          <p:cNvGraphicFramePr>
            <a:graphicFrameLocks noGrp="1"/>
          </p:cNvGraphicFramePr>
          <p:nvPr>
            <p:extLst/>
          </p:nvPr>
        </p:nvGraphicFramePr>
        <p:xfrm>
          <a:off x="320901" y="3782372"/>
          <a:ext cx="4136748" cy="1131570"/>
        </p:xfrm>
        <a:graphic>
          <a:graphicData uri="http://schemas.openxmlformats.org/drawingml/2006/table">
            <a:tbl>
              <a:tblPr firstRow="1" bandRow="1">
                <a:tableStyleId>{69012ECD-51FC-41F1-AA8D-1B2483CD663E}</a:tableStyleId>
              </a:tblPr>
              <a:tblGrid>
                <a:gridCol w="1108818">
                  <a:extLst>
                    <a:ext uri="{9D8B030D-6E8A-4147-A177-3AD203B41FA5}">
                      <a16:colId xmlns:a16="http://schemas.microsoft.com/office/drawing/2014/main" val="20000"/>
                    </a:ext>
                  </a:extLst>
                </a:gridCol>
                <a:gridCol w="3027930">
                  <a:extLst>
                    <a:ext uri="{9D8B030D-6E8A-4147-A177-3AD203B41FA5}">
                      <a16:colId xmlns:a16="http://schemas.microsoft.com/office/drawing/2014/main" val="20001"/>
                    </a:ext>
                  </a:extLst>
                </a:gridCol>
              </a:tblGrid>
              <a:tr h="308610">
                <a:tc gridSpan="2">
                  <a:txBody>
                    <a:bodyPr/>
                    <a:lstStyle/>
                    <a:p>
                      <a:pPr algn="ctr"/>
                      <a:r>
                        <a:rPr kumimoji="1" lang="en-US" altLang="ja-JP" sz="1400" dirty="0">
                          <a:solidFill>
                            <a:schemeClr val="tx2"/>
                          </a:solidFill>
                          <a:latin typeface="メイリオ" panose="020B0604030504040204" pitchFamily="50" charset="-128"/>
                          <a:ea typeface="メイリオ" panose="020B0604030504040204" pitchFamily="50" charset="-128"/>
                        </a:rPr>
                        <a:t>HPC</a:t>
                      </a:r>
                      <a:r>
                        <a:rPr kumimoji="1" lang="ja-JP" altLang="en-US" sz="1400" dirty="0">
                          <a:solidFill>
                            <a:schemeClr val="tx2"/>
                          </a:solidFill>
                          <a:latin typeface="メイリオ" panose="020B0604030504040204" pitchFamily="50" charset="-128"/>
                          <a:ea typeface="メイリオ" panose="020B0604030504040204" pitchFamily="50" charset="-128"/>
                        </a:rPr>
                        <a:t>導入の目的</a:t>
                      </a:r>
                      <a:endParaRPr kumimoji="1" lang="ja-JP" altLang="en-US" sz="1400" b="0" dirty="0">
                        <a:solidFill>
                          <a:schemeClr val="tx2"/>
                        </a:solidFill>
                        <a:latin typeface="メイリオ" panose="020B0604030504040204" pitchFamily="50" charset="-128"/>
                        <a:ea typeface="メイリオ" panose="020B0604030504040204" pitchFamily="50" charset="-128"/>
                      </a:endParaRPr>
                    </a:p>
                  </a:txBody>
                  <a:tcPr anchor="ctr"/>
                </a:tc>
                <a:tc hMerge="1">
                  <a:txBody>
                    <a:bodyPr/>
                    <a:lstStyle/>
                    <a:p>
                      <a:endParaRPr kumimoji="1" lang="ja-JP" altLang="en-US" sz="1000" b="0" dirty="0">
                        <a:solidFill>
                          <a:schemeClr val="bg1"/>
                        </a:solidFill>
                        <a:latin typeface="メイリオ" panose="020B0604030504040204" pitchFamily="50" charset="-128"/>
                        <a:ea typeface="メイリオ" panose="020B0604030504040204" pitchFamily="50" charset="-128"/>
                      </a:endParaRPr>
                    </a:p>
                  </a:txBody>
                  <a:tcPr anchor="ctr">
                    <a:solidFill>
                      <a:srgbClr val="7CCAC8"/>
                    </a:solidFill>
                  </a:tcPr>
                </a:tc>
                <a:extLst>
                  <a:ext uri="{0D108BD9-81ED-4DB2-BD59-A6C34878D82A}">
                    <a16:rowId xmlns:a16="http://schemas.microsoft.com/office/drawing/2014/main" val="10000"/>
                  </a:ext>
                </a:extLst>
              </a:tr>
              <a:tr h="274320">
                <a:tc>
                  <a:txBody>
                    <a:bodyPr/>
                    <a:lstStyle/>
                    <a:p>
                      <a:r>
                        <a:rPr kumimoji="1" lang="ja-JP" altLang="en-US" sz="1200" dirty="0">
                          <a:solidFill>
                            <a:schemeClr val="bg2"/>
                          </a:solidFill>
                          <a:latin typeface="メイリオ" panose="020B0604030504040204" pitchFamily="50" charset="-128"/>
                          <a:ea typeface="メイリオ" panose="020B0604030504040204" pitchFamily="50" charset="-128"/>
                        </a:rPr>
                        <a:t>大規模解析</a:t>
                      </a:r>
                      <a:endParaRPr kumimoji="1" lang="ja-JP" altLang="en-US" sz="1200" b="0" dirty="0">
                        <a:solidFill>
                          <a:schemeClr val="bg2"/>
                        </a:solidFill>
                        <a:latin typeface="メイリオ" panose="020B0604030504040204" pitchFamily="50" charset="-128"/>
                        <a:ea typeface="メイリオ" panose="020B0604030504040204" pitchFamily="50" charset="-128"/>
                      </a:endParaRPr>
                    </a:p>
                  </a:txBody>
                  <a:tcPr anchor="ctr"/>
                </a:tc>
                <a:tc>
                  <a:txBody>
                    <a:bodyPr/>
                    <a:lstStyle/>
                    <a:p>
                      <a:r>
                        <a:rPr kumimoji="1" lang="ja-JP" altLang="en-US" sz="1200" dirty="0">
                          <a:solidFill>
                            <a:schemeClr val="bg2"/>
                          </a:solidFill>
                          <a:latin typeface="メイリオ" panose="020B0604030504040204" pitchFamily="50" charset="-128"/>
                          <a:ea typeface="メイリオ" panose="020B0604030504040204" pitchFamily="50" charset="-128"/>
                        </a:rPr>
                        <a:t>より大きなモデル解析による高精度化</a:t>
                      </a:r>
                      <a:endParaRPr kumimoji="1" lang="ja-JP" altLang="en-US" sz="1200" b="0" dirty="0">
                        <a:solidFill>
                          <a:schemeClr val="bg2"/>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0001"/>
                  </a:ext>
                </a:extLst>
              </a:tr>
              <a:tr h="274320">
                <a:tc>
                  <a:txBody>
                    <a:bodyPr/>
                    <a:lstStyle/>
                    <a:p>
                      <a:r>
                        <a:rPr kumimoji="1" lang="ja-JP" altLang="en-US" sz="1200" dirty="0">
                          <a:solidFill>
                            <a:schemeClr val="bg2"/>
                          </a:solidFill>
                          <a:latin typeface="メイリオ" panose="020B0604030504040204" pitchFamily="50" charset="-128"/>
                          <a:ea typeface="メイリオ" panose="020B0604030504040204" pitchFamily="50" charset="-128"/>
                        </a:rPr>
                        <a:t>時間短縮</a:t>
                      </a:r>
                      <a:endParaRPr kumimoji="1" lang="ja-JP" altLang="en-US" sz="1200" b="0" dirty="0">
                        <a:solidFill>
                          <a:schemeClr val="bg2"/>
                        </a:solidFill>
                        <a:latin typeface="メイリオ" panose="020B0604030504040204" pitchFamily="50" charset="-128"/>
                        <a:ea typeface="メイリオ" panose="020B0604030504040204" pitchFamily="50" charset="-128"/>
                      </a:endParaRPr>
                    </a:p>
                  </a:txBody>
                  <a:tcPr anchor="ctr"/>
                </a:tc>
                <a:tc>
                  <a:txBody>
                    <a:bodyPr/>
                    <a:lstStyle/>
                    <a:p>
                      <a:r>
                        <a:rPr kumimoji="1" lang="ja-JP" altLang="en-US" sz="1200" dirty="0">
                          <a:solidFill>
                            <a:schemeClr val="bg2"/>
                          </a:solidFill>
                          <a:latin typeface="メイリオ" panose="020B0604030504040204" pitchFamily="50" charset="-128"/>
                          <a:ea typeface="メイリオ" panose="020B0604030504040204" pitchFamily="50" charset="-128"/>
                        </a:rPr>
                        <a:t>開発期間の短縮／パラメータスタディ</a:t>
                      </a:r>
                      <a:endParaRPr kumimoji="1" lang="ja-JP" altLang="en-US" sz="1200" b="0" dirty="0">
                        <a:solidFill>
                          <a:schemeClr val="bg2"/>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0002"/>
                  </a:ext>
                </a:extLst>
              </a:tr>
              <a:tr h="274320">
                <a:tc>
                  <a:txBody>
                    <a:bodyPr/>
                    <a:lstStyle/>
                    <a:p>
                      <a:r>
                        <a:rPr kumimoji="1" lang="ja-JP" altLang="en-US" sz="1200" dirty="0">
                          <a:solidFill>
                            <a:schemeClr val="bg2"/>
                          </a:solidFill>
                          <a:latin typeface="メイリオ" panose="020B0604030504040204" pitchFamily="50" charset="-128"/>
                          <a:ea typeface="メイリオ" panose="020B0604030504040204" pitchFamily="50" charset="-128"/>
                        </a:rPr>
                        <a:t>コスト削減</a:t>
                      </a:r>
                      <a:endParaRPr kumimoji="1" lang="ja-JP" altLang="en-US" sz="1200" b="0" dirty="0">
                        <a:solidFill>
                          <a:schemeClr val="bg2"/>
                        </a:solidFill>
                        <a:latin typeface="メイリオ" panose="020B0604030504040204" pitchFamily="50" charset="-128"/>
                        <a:ea typeface="メイリオ" panose="020B0604030504040204" pitchFamily="50" charset="-128"/>
                      </a:endParaRPr>
                    </a:p>
                  </a:txBody>
                  <a:tcPr anchor="ctr"/>
                </a:tc>
                <a:tc>
                  <a:txBody>
                    <a:bodyPr/>
                    <a:lstStyle/>
                    <a:p>
                      <a:r>
                        <a:rPr kumimoji="1" lang="ja-JP" altLang="en-US" sz="1200" dirty="0">
                          <a:solidFill>
                            <a:schemeClr val="bg2"/>
                          </a:solidFill>
                          <a:latin typeface="メイリオ" panose="020B0604030504040204" pitchFamily="50" charset="-128"/>
                          <a:ea typeface="メイリオ" panose="020B0604030504040204" pitchFamily="50" charset="-128"/>
                        </a:rPr>
                        <a:t>試作レス／フロントローディング</a:t>
                      </a:r>
                      <a:endParaRPr kumimoji="1" lang="ja-JP" altLang="en-US" sz="1200" b="0" dirty="0">
                        <a:solidFill>
                          <a:schemeClr val="bg2"/>
                        </a:solidFill>
                        <a:latin typeface="メイリオ" panose="020B0604030504040204" pitchFamily="50" charset="-128"/>
                        <a:ea typeface="メイリオ" panose="020B0604030504040204" pitchFamily="50" charset="-128"/>
                      </a:endParaRPr>
                    </a:p>
                  </a:txBody>
                  <a:tcPr anchor="ctr"/>
                </a:tc>
                <a:extLst>
                  <a:ext uri="{0D108BD9-81ED-4DB2-BD59-A6C34878D82A}">
                    <a16:rowId xmlns:a16="http://schemas.microsoft.com/office/drawing/2014/main" val="10003"/>
                  </a:ext>
                </a:extLst>
              </a:tr>
            </a:tbl>
          </a:graphicData>
        </a:graphic>
      </p:graphicFrame>
      <p:sp>
        <p:nvSpPr>
          <p:cNvPr id="223" name="角丸四角形 222"/>
          <p:cNvSpPr/>
          <p:nvPr/>
        </p:nvSpPr>
        <p:spPr>
          <a:xfrm>
            <a:off x="446986" y="1007940"/>
            <a:ext cx="3094700" cy="1909860"/>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fontAlgn="base">
              <a:spcBef>
                <a:spcPct val="0"/>
              </a:spcBef>
              <a:spcAft>
                <a:spcPct val="0"/>
              </a:spcAft>
            </a:pPr>
            <a:endParaRPr lang="en-US" sz="1013">
              <a:solidFill>
                <a:srgbClr val="444444"/>
              </a:solidFill>
              <a:latin typeface="Arial"/>
            </a:endParaRPr>
          </a:p>
        </p:txBody>
      </p:sp>
      <p:sp>
        <p:nvSpPr>
          <p:cNvPr id="225" name="角丸四角形 94"/>
          <p:cNvSpPr/>
          <p:nvPr/>
        </p:nvSpPr>
        <p:spPr>
          <a:xfrm>
            <a:off x="4691488" y="1273117"/>
            <a:ext cx="4199582" cy="3591492"/>
          </a:xfrm>
          <a:prstGeom prst="roundRect">
            <a:avLst>
              <a:gd name="adj" fmla="val 6188"/>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fontAlgn="base">
              <a:spcBef>
                <a:spcPct val="0"/>
              </a:spcBef>
              <a:spcAft>
                <a:spcPct val="0"/>
              </a:spcAft>
            </a:pPr>
            <a:endParaRPr lang="en-US" sz="1013">
              <a:solidFill>
                <a:srgbClr val="444444"/>
              </a:solidFill>
              <a:latin typeface="Arial"/>
            </a:endParaRPr>
          </a:p>
        </p:txBody>
      </p:sp>
      <p:sp>
        <p:nvSpPr>
          <p:cNvPr id="226" name="テキスト ボックス 95"/>
          <p:cNvSpPr txBox="1"/>
          <p:nvPr/>
        </p:nvSpPr>
        <p:spPr>
          <a:xfrm>
            <a:off x="6165000" y="978897"/>
            <a:ext cx="1283708" cy="388568"/>
          </a:xfrm>
          <a:prstGeom prst="rect">
            <a:avLst/>
          </a:prstGeom>
          <a:solidFill>
            <a:schemeClr val="bg1"/>
          </a:solidFill>
        </p:spPr>
        <p:txBody>
          <a:bodyPr wrap="square" rtlCol="0">
            <a:spAutoFit/>
          </a:bodyPr>
          <a:lstStyle/>
          <a:p>
            <a:pPr algn="ctr" defTabSz="914378" fontAlgn="base">
              <a:spcBef>
                <a:spcPct val="0"/>
              </a:spcBef>
              <a:spcAft>
                <a:spcPct val="0"/>
              </a:spcAft>
            </a:pPr>
            <a:endParaRPr lang="en-US" altLang="ja-JP" sz="525" b="1" dirty="0">
              <a:solidFill>
                <a:srgbClr val="FFFFFF"/>
              </a:solidFill>
              <a:latin typeface="メイリオ" pitchFamily="50" charset="-128"/>
              <a:ea typeface="メイリオ" pitchFamily="50" charset="-128"/>
              <a:cs typeface="メイリオ" pitchFamily="50" charset="-128"/>
            </a:endParaRPr>
          </a:p>
          <a:p>
            <a:pPr algn="ctr" defTabSz="914378" fontAlgn="base">
              <a:spcBef>
                <a:spcPct val="0"/>
              </a:spcBef>
              <a:spcAft>
                <a:spcPct val="0"/>
              </a:spcAft>
            </a:pPr>
            <a:r>
              <a:rPr lang="ja-JP" altLang="en-US" sz="1100" b="1" dirty="0">
                <a:solidFill>
                  <a:srgbClr val="FFFFFF"/>
                </a:solidFill>
                <a:latin typeface="メイリオ" pitchFamily="50" charset="-128"/>
                <a:ea typeface="メイリオ" pitchFamily="50" charset="-128"/>
                <a:cs typeface="メイリオ" pitchFamily="50" charset="-128"/>
              </a:rPr>
              <a:t>マシンルーム</a:t>
            </a:r>
            <a:br>
              <a:rPr lang="en-US" altLang="ja-JP" sz="1100" b="1" dirty="0">
                <a:solidFill>
                  <a:srgbClr val="FFFFFF"/>
                </a:solidFill>
                <a:latin typeface="メイリオ" pitchFamily="50" charset="-128"/>
                <a:ea typeface="メイリオ" pitchFamily="50" charset="-128"/>
                <a:cs typeface="メイリオ" pitchFamily="50" charset="-128"/>
              </a:rPr>
            </a:br>
            <a:endParaRPr lang="en-US" sz="300" b="1" dirty="0">
              <a:solidFill>
                <a:srgbClr val="FFFFFF"/>
              </a:solidFill>
              <a:latin typeface="メイリオ" pitchFamily="50" charset="-128"/>
              <a:ea typeface="メイリオ" pitchFamily="50" charset="-128"/>
              <a:cs typeface="メイリオ" pitchFamily="50" charset="-128"/>
            </a:endParaRPr>
          </a:p>
        </p:txBody>
      </p:sp>
      <p:cxnSp>
        <p:nvCxnSpPr>
          <p:cNvPr id="60" name="曲線コネクタ 52">
            <a:extLst>
              <a:ext uri="{FF2B5EF4-FFF2-40B4-BE49-F238E27FC236}">
                <a16:creationId xmlns:a16="http://schemas.microsoft.com/office/drawing/2014/main" id="{36B05D49-0B36-4270-A703-651D6778694E}"/>
              </a:ext>
            </a:extLst>
          </p:cNvPr>
          <p:cNvCxnSpPr/>
          <p:nvPr/>
        </p:nvCxnSpPr>
        <p:spPr bwMode="gray">
          <a:xfrm flipH="1" flipV="1">
            <a:off x="6859740" y="1982106"/>
            <a:ext cx="492380" cy="696604"/>
          </a:xfrm>
          <a:prstGeom prst="curvedConnector3">
            <a:avLst>
              <a:gd name="adj1" fmla="val -19302"/>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1" name="曲線コネクタ 53">
            <a:extLst>
              <a:ext uri="{FF2B5EF4-FFF2-40B4-BE49-F238E27FC236}">
                <a16:creationId xmlns:a16="http://schemas.microsoft.com/office/drawing/2014/main" id="{AB949746-A0C6-4BC4-8615-7F38325C4F98}"/>
              </a:ext>
            </a:extLst>
          </p:cNvPr>
          <p:cNvCxnSpPr/>
          <p:nvPr/>
        </p:nvCxnSpPr>
        <p:spPr bwMode="gray">
          <a:xfrm flipH="1" flipV="1">
            <a:off x="6859740" y="1982106"/>
            <a:ext cx="490670" cy="1342157"/>
          </a:xfrm>
          <a:prstGeom prst="curvedConnector3">
            <a:avLst>
              <a:gd name="adj1" fmla="val -65434"/>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2" name="曲線コネクタ 54">
            <a:extLst>
              <a:ext uri="{FF2B5EF4-FFF2-40B4-BE49-F238E27FC236}">
                <a16:creationId xmlns:a16="http://schemas.microsoft.com/office/drawing/2014/main" id="{E8065AFC-F692-4004-B8E2-8EA56F98B19E}"/>
              </a:ext>
            </a:extLst>
          </p:cNvPr>
          <p:cNvCxnSpPr/>
          <p:nvPr/>
        </p:nvCxnSpPr>
        <p:spPr bwMode="gray">
          <a:xfrm flipH="1" flipV="1">
            <a:off x="6859740" y="1982105"/>
            <a:ext cx="488960" cy="2624712"/>
          </a:xfrm>
          <a:prstGeom prst="curvedConnector3">
            <a:avLst>
              <a:gd name="adj1" fmla="val -126599"/>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63" name="曲線コネクタ 55">
            <a:extLst>
              <a:ext uri="{FF2B5EF4-FFF2-40B4-BE49-F238E27FC236}">
                <a16:creationId xmlns:a16="http://schemas.microsoft.com/office/drawing/2014/main" id="{CB33ABF6-0C2E-4543-BF27-FED49A5977BC}"/>
              </a:ext>
            </a:extLst>
          </p:cNvPr>
          <p:cNvCxnSpPr/>
          <p:nvPr/>
        </p:nvCxnSpPr>
        <p:spPr bwMode="gray">
          <a:xfrm flipH="1" flipV="1">
            <a:off x="6859740" y="1982106"/>
            <a:ext cx="490670" cy="1968886"/>
          </a:xfrm>
          <a:prstGeom prst="curvedConnector3">
            <a:avLst>
              <a:gd name="adj1" fmla="val -98936"/>
            </a:avLst>
          </a:prstGeom>
          <a:ln w="50800">
            <a:solidFill>
              <a:srgbClr val="E73440"/>
            </a:solidFill>
            <a:prstDash val="sysDot"/>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46" name="図 45">
            <a:extLst>
              <a:ext uri="{FF2B5EF4-FFF2-40B4-BE49-F238E27FC236}">
                <a16:creationId xmlns:a16="http://schemas.microsoft.com/office/drawing/2014/main" id="{ACB91242-39FE-42EB-851D-6E53878F1F03}"/>
              </a:ext>
            </a:extLst>
          </p:cNvPr>
          <p:cNvPicPr>
            <a:picLocks noChangeAspect="1"/>
          </p:cNvPicPr>
          <p:nvPr/>
        </p:nvPicPr>
        <p:blipFill>
          <a:blip r:embed="rId8"/>
          <a:stretch>
            <a:fillRect/>
          </a:stretch>
        </p:blipFill>
        <p:spPr>
          <a:xfrm>
            <a:off x="8084667" y="145658"/>
            <a:ext cx="864096" cy="850258"/>
          </a:xfrm>
          <a:prstGeom prst="rect">
            <a:avLst/>
          </a:prstGeom>
        </p:spPr>
      </p:pic>
      <p:sp>
        <p:nvSpPr>
          <p:cNvPr id="53" name="テキスト ボックス 52">
            <a:extLst>
              <a:ext uri="{FF2B5EF4-FFF2-40B4-BE49-F238E27FC236}">
                <a16:creationId xmlns:a16="http://schemas.microsoft.com/office/drawing/2014/main" id="{DF37436A-D1D5-439F-AC9A-674C80345D85}"/>
              </a:ext>
            </a:extLst>
          </p:cNvPr>
          <p:cNvSpPr txBox="1"/>
          <p:nvPr/>
        </p:nvSpPr>
        <p:spPr>
          <a:xfrm>
            <a:off x="6784829" y="408096"/>
            <a:ext cx="1440256" cy="369332"/>
          </a:xfrm>
          <a:prstGeom prst="rect">
            <a:avLst/>
          </a:prstGeom>
          <a:noFill/>
        </p:spPr>
        <p:txBody>
          <a:bodyPr wrap="square" rtlCol="0">
            <a:spAutoFit/>
          </a:bodyPr>
          <a:lstStyle/>
          <a:p>
            <a:pPr>
              <a:buClr>
                <a:srgbClr val="0076CE"/>
              </a:buClr>
            </a:pPr>
            <a:r>
              <a:rPr kumimoji="1" lang="ja-JP" altLang="en-US" sz="900" dirty="0">
                <a:solidFill>
                  <a:srgbClr val="000000"/>
                </a:solidFill>
                <a:latin typeface="Arial"/>
                <a:ea typeface="Meiryo UI" panose="020B0604030504040204" pitchFamily="50" charset="-128"/>
              </a:rPr>
              <a:t>インテル</a:t>
            </a:r>
            <a:r>
              <a:rPr kumimoji="1" lang="en-US" altLang="ja-JP" sz="900" baseline="30000" dirty="0">
                <a:solidFill>
                  <a:srgbClr val="000000"/>
                </a:solidFill>
                <a:latin typeface="Arial"/>
                <a:ea typeface="Meiryo UI" panose="020B0604030504040204" pitchFamily="50" charset="-128"/>
              </a:rPr>
              <a:t>®</a:t>
            </a:r>
            <a:r>
              <a:rPr kumimoji="1" lang="en-US" altLang="ja-JP" sz="900" dirty="0">
                <a:solidFill>
                  <a:srgbClr val="000000"/>
                </a:solidFill>
                <a:latin typeface="Arial"/>
                <a:ea typeface="Meiryo UI" panose="020B0604030504040204" pitchFamily="50" charset="-128"/>
              </a:rPr>
              <a:t> Xeon</a:t>
            </a:r>
            <a:r>
              <a:rPr kumimoji="1" lang="en-US" altLang="ja-JP" sz="900" baseline="30000" dirty="0">
                <a:solidFill>
                  <a:srgbClr val="000000"/>
                </a:solidFill>
                <a:latin typeface="Arial"/>
                <a:ea typeface="Meiryo UI" panose="020B0604030504040204" pitchFamily="50" charset="-128"/>
              </a:rPr>
              <a:t>®</a:t>
            </a:r>
            <a:r>
              <a:rPr kumimoji="1" lang="en-US" altLang="ja-JP" sz="900" dirty="0">
                <a:solidFill>
                  <a:srgbClr val="000000"/>
                </a:solidFill>
                <a:latin typeface="Arial"/>
                <a:ea typeface="Meiryo UI" panose="020B0604030504040204" pitchFamily="50" charset="-128"/>
              </a:rPr>
              <a:t> </a:t>
            </a:r>
            <a:br>
              <a:rPr kumimoji="1" lang="en-US" altLang="ja-JP" sz="900" dirty="0">
                <a:solidFill>
                  <a:srgbClr val="000000"/>
                </a:solidFill>
                <a:latin typeface="Arial"/>
                <a:ea typeface="Meiryo UI" panose="020B0604030504040204" pitchFamily="50" charset="-128"/>
              </a:rPr>
            </a:br>
            <a:r>
              <a:rPr kumimoji="1" lang="ja-JP" altLang="en-US" sz="900" dirty="0">
                <a:solidFill>
                  <a:srgbClr val="000000"/>
                </a:solidFill>
                <a:latin typeface="Arial"/>
                <a:ea typeface="Meiryo UI" panose="020B0604030504040204" pitchFamily="50" charset="-128"/>
              </a:rPr>
              <a:t>スケーラブル・プロセッサー</a:t>
            </a:r>
          </a:p>
        </p:txBody>
      </p:sp>
      <p:sp>
        <p:nvSpPr>
          <p:cNvPr id="54" name="テキスト ボックス 4">
            <a:extLst>
              <a:ext uri="{FF2B5EF4-FFF2-40B4-BE49-F238E27FC236}">
                <a16:creationId xmlns:a16="http://schemas.microsoft.com/office/drawing/2014/main" id="{78A2E437-D43C-44F4-AB53-04F38A6C1E62}"/>
              </a:ext>
            </a:extLst>
          </p:cNvPr>
          <p:cNvSpPr txBox="1"/>
          <p:nvPr/>
        </p:nvSpPr>
        <p:spPr>
          <a:xfrm>
            <a:off x="4879721" y="5012492"/>
            <a:ext cx="4502023" cy="173124"/>
          </a:xfrm>
          <a:prstGeom prst="rect">
            <a:avLst/>
          </a:prstGeom>
          <a:noFill/>
        </p:spPr>
        <p:txBody>
          <a:bodyPr wrap="square" rtlCol="0">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defTabSz="514041">
              <a:defRPr/>
            </a:pPr>
            <a:r>
              <a:rPr kumimoji="1" lang="en-US" altLang="ja-JP"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Intel</a:t>
            </a:r>
            <a:r>
              <a:rPr kumimoji="1" lang="ja-JP" altLang="en-US" sz="525" dirty="0" err="1">
                <a:solidFill>
                  <a:srgbClr val="000000"/>
                </a:solidFill>
                <a:latin typeface="Meiryo UI" panose="020B0604030504040204" pitchFamily="50" charset="-128"/>
                <a:ea typeface="Meiryo UI" panose="020B0604030504040204" pitchFamily="50" charset="-128"/>
                <a:cs typeface="AngsanaUPC" panose="02020603050405020304" pitchFamily="18" charset="-34"/>
              </a:rPr>
              <a:t>、</a:t>
            </a:r>
            <a:r>
              <a:rPr kumimoji="1" lang="ja-JP" altLang="en-US"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インテル、</a:t>
            </a:r>
            <a:r>
              <a:rPr kumimoji="1" lang="en-US" altLang="ja-JP"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Intel </a:t>
            </a:r>
            <a:r>
              <a:rPr kumimoji="1" lang="ja-JP" altLang="en-US"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ロゴ、</a:t>
            </a:r>
            <a:r>
              <a:rPr kumimoji="1" lang="en-US" altLang="ja-JP"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Xeon</a:t>
            </a:r>
            <a:r>
              <a:rPr kumimoji="1" lang="ja-JP" altLang="en-US" sz="525" dirty="0" err="1">
                <a:solidFill>
                  <a:srgbClr val="000000"/>
                </a:solidFill>
                <a:latin typeface="Meiryo UI" panose="020B0604030504040204" pitchFamily="50" charset="-128"/>
                <a:ea typeface="Meiryo UI" panose="020B0604030504040204" pitchFamily="50" charset="-128"/>
                <a:cs typeface="AngsanaUPC" panose="02020603050405020304" pitchFamily="18" charset="-34"/>
              </a:rPr>
              <a:t>、</a:t>
            </a:r>
            <a:r>
              <a:rPr kumimoji="1" lang="en-US" altLang="ja-JP"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Xeon Inside </a:t>
            </a:r>
            <a:r>
              <a:rPr kumimoji="1" lang="ja-JP" altLang="en-US"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は、アメリカ合衆国および </a:t>
            </a:r>
            <a:r>
              <a:rPr kumimoji="1" lang="en-US" altLang="ja-JP"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 </a:t>
            </a:r>
            <a:r>
              <a:rPr kumimoji="1" lang="ja-JP" altLang="en-US"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またはその他の国における </a:t>
            </a:r>
            <a:r>
              <a:rPr kumimoji="1" lang="en-US" altLang="ja-JP"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Intel Corporation </a:t>
            </a:r>
            <a:r>
              <a:rPr kumimoji="1" lang="ja-JP" altLang="en-US" sz="525" dirty="0">
                <a:solidFill>
                  <a:srgbClr val="000000"/>
                </a:solidFill>
                <a:latin typeface="Meiryo UI" panose="020B0604030504040204" pitchFamily="50" charset="-128"/>
                <a:ea typeface="Meiryo UI" panose="020B0604030504040204" pitchFamily="50" charset="-128"/>
                <a:cs typeface="AngsanaUPC" panose="02020603050405020304" pitchFamily="18" charset="-34"/>
              </a:rPr>
              <a:t>またはその子会社の商標です。</a:t>
            </a:r>
          </a:p>
        </p:txBody>
      </p:sp>
      <p:sp>
        <p:nvSpPr>
          <p:cNvPr id="55" name="テキスト ボックス 54">
            <a:extLst>
              <a:ext uri="{FF2B5EF4-FFF2-40B4-BE49-F238E27FC236}">
                <a16:creationId xmlns:a16="http://schemas.microsoft.com/office/drawing/2014/main" id="{27695C7A-75C8-4149-B869-05BB2B3D6B81}"/>
              </a:ext>
            </a:extLst>
          </p:cNvPr>
          <p:cNvSpPr txBox="1"/>
          <p:nvPr/>
        </p:nvSpPr>
        <p:spPr>
          <a:xfrm>
            <a:off x="4807615" y="1585523"/>
            <a:ext cx="2015276" cy="230832"/>
          </a:xfrm>
          <a:prstGeom prst="rect">
            <a:avLst/>
          </a:prstGeom>
          <a:noFill/>
        </p:spPr>
        <p:txBody>
          <a:bodyPr wrap="square" rtlCol="0">
            <a:spAutoFit/>
          </a:bodyPr>
          <a:lstStyle/>
          <a:p>
            <a:pPr>
              <a:buClr>
                <a:srgbClr val="0076CE"/>
              </a:buClr>
            </a:pPr>
            <a:r>
              <a:rPr kumimoji="1" lang="en-US" altLang="ja-JP" sz="900" dirty="0">
                <a:solidFill>
                  <a:srgbClr val="000000"/>
                </a:solidFill>
                <a:latin typeface="Arial"/>
                <a:ea typeface="Meiryo UI" panose="020B0604030504040204" pitchFamily="50" charset="-128"/>
              </a:rPr>
              <a:t>Dell EMC PowerEdge</a:t>
            </a:r>
            <a:r>
              <a:rPr kumimoji="1" lang="ja-JP" altLang="en-US" sz="900" dirty="0">
                <a:solidFill>
                  <a:srgbClr val="000000"/>
                </a:solidFill>
                <a:latin typeface="Arial"/>
                <a:ea typeface="Meiryo UI" panose="020B0604030504040204" pitchFamily="50" charset="-128"/>
              </a:rPr>
              <a:t>サーバー</a:t>
            </a:r>
          </a:p>
        </p:txBody>
      </p:sp>
      <p:sp>
        <p:nvSpPr>
          <p:cNvPr id="56" name="テキスト ボックス 95">
            <a:extLst>
              <a:ext uri="{FF2B5EF4-FFF2-40B4-BE49-F238E27FC236}">
                <a16:creationId xmlns:a16="http://schemas.microsoft.com/office/drawing/2014/main" id="{1C25654F-A6DF-4B86-936F-084764535419}"/>
              </a:ext>
            </a:extLst>
          </p:cNvPr>
          <p:cNvSpPr txBox="1"/>
          <p:nvPr/>
        </p:nvSpPr>
        <p:spPr>
          <a:xfrm>
            <a:off x="1309203" y="817125"/>
            <a:ext cx="1283708" cy="388568"/>
          </a:xfrm>
          <a:prstGeom prst="rect">
            <a:avLst/>
          </a:prstGeom>
          <a:solidFill>
            <a:schemeClr val="bg1"/>
          </a:solidFill>
        </p:spPr>
        <p:txBody>
          <a:bodyPr wrap="square" rtlCol="0">
            <a:spAutoFit/>
          </a:bodyPr>
          <a:lstStyle/>
          <a:p>
            <a:pPr algn="ctr" defTabSz="914378" fontAlgn="base">
              <a:spcBef>
                <a:spcPct val="0"/>
              </a:spcBef>
              <a:spcAft>
                <a:spcPct val="0"/>
              </a:spcAft>
            </a:pPr>
            <a:endParaRPr lang="en-US" altLang="ja-JP" sz="525" b="1" dirty="0">
              <a:solidFill>
                <a:srgbClr val="FFFFFF"/>
              </a:solidFill>
              <a:latin typeface="メイリオ" pitchFamily="50" charset="-128"/>
              <a:ea typeface="メイリオ" pitchFamily="50" charset="-128"/>
              <a:cs typeface="メイリオ" pitchFamily="50" charset="-128"/>
            </a:endParaRPr>
          </a:p>
          <a:p>
            <a:pPr algn="ctr" defTabSz="914378" fontAlgn="base">
              <a:spcBef>
                <a:spcPct val="0"/>
              </a:spcBef>
              <a:spcAft>
                <a:spcPct val="0"/>
              </a:spcAft>
            </a:pPr>
            <a:r>
              <a:rPr lang="ja-JP" altLang="en-US" sz="1100" b="1" dirty="0">
                <a:solidFill>
                  <a:srgbClr val="FFFFFF"/>
                </a:solidFill>
                <a:latin typeface="メイリオ" pitchFamily="50" charset="-128"/>
                <a:ea typeface="メイリオ" pitchFamily="50" charset="-128"/>
                <a:cs typeface="メイリオ" pitchFamily="50" charset="-128"/>
              </a:rPr>
              <a:t>オフィス</a:t>
            </a:r>
            <a:br>
              <a:rPr lang="en-US" altLang="ja-JP" sz="1100" b="1" dirty="0">
                <a:solidFill>
                  <a:srgbClr val="FFFFFF"/>
                </a:solidFill>
                <a:latin typeface="メイリオ" pitchFamily="50" charset="-128"/>
                <a:ea typeface="メイリオ" pitchFamily="50" charset="-128"/>
                <a:cs typeface="メイリオ" pitchFamily="50" charset="-128"/>
              </a:rPr>
            </a:br>
            <a:endParaRPr lang="en-US" sz="300" b="1" dirty="0">
              <a:solidFill>
                <a:srgbClr val="FFFFFF"/>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5078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8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2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animBg="1"/>
      <p:bldP spid="50" grpId="0" animBg="1"/>
      <p:bldP spid="51" grpId="0" animBg="1"/>
      <p:bldP spid="52" grpId="0" animBg="1"/>
      <p:bldP spid="188" grpId="0"/>
      <p:bldP spid="190" grpId="0" animBg="1"/>
      <p:bldP spid="215" grpId="0" animBg="1"/>
      <p:bldP spid="216" grpId="0" animBg="1"/>
      <p:bldP spid="217" grpId="0" animBg="1"/>
      <p:bldP spid="218" grpId="0" animBg="1"/>
      <p:bldP spid="219" grpId="0" animBg="1"/>
      <p:bldP spid="220" grpId="0"/>
      <p:bldP spid="221" grpId="0"/>
      <p:bldP spid="223" grpId="0" animBg="1"/>
      <p:bldP spid="225" grpId="0" animBg="1"/>
      <p:bldP spid="226" grpId="0" animBg="1"/>
      <p:bldP spid="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494CE2-5417-474A-8406-42CAF1D3C07D}"/>
              </a:ext>
            </a:extLst>
          </p:cNvPr>
          <p:cNvSpPr>
            <a:spLocks noGrp="1"/>
          </p:cNvSpPr>
          <p:nvPr>
            <p:ph type="title"/>
          </p:nvPr>
        </p:nvSpPr>
        <p:spPr>
          <a:xfrm>
            <a:off x="274271" y="133891"/>
            <a:ext cx="8572500" cy="1163395"/>
          </a:xfrm>
        </p:spPr>
        <p:txBody>
          <a:bodyPr/>
          <a:lstStyle/>
          <a:p>
            <a:r>
              <a:rPr lang="en-US" altLang="ja-JP" sz="2800" b="0" i="0" strike="noStrike" cap="none" spc="0" baseline="0" dirty="0">
                <a:solidFill>
                  <a:srgbClr val="FFFFFF"/>
                </a:solidFill>
                <a:effectLst/>
                <a:ea typeface="Meiryo UI" panose="020B0604030504040204" pitchFamily="34" charset="-128"/>
                <a:cs typeface="MS UI Gothic"/>
              </a:rPr>
              <a:t>Isilon</a:t>
            </a:r>
            <a:br>
              <a:rPr lang="en-US" altLang="ja-JP" sz="2800" b="0" i="0" strike="noStrike" cap="none" spc="0" baseline="0" dirty="0">
                <a:solidFill>
                  <a:srgbClr val="FFFFFF"/>
                </a:solidFill>
                <a:effectLst/>
                <a:ea typeface="Meiryo UI" panose="020B0604030504040204" pitchFamily="34" charset="-128"/>
                <a:cs typeface="MS UI Gothic"/>
              </a:rPr>
            </a:br>
            <a:r>
              <a:rPr lang="ja-JP" altLang="en-US" sz="2800" b="0" i="0" strike="noStrike" cap="none" spc="0" baseline="0" dirty="0">
                <a:solidFill>
                  <a:srgbClr val="FFFFFF"/>
                </a:solidFill>
                <a:effectLst/>
                <a:ea typeface="Meiryo UI" panose="020B0604030504040204" pitchFamily="34" charset="-128"/>
                <a:cs typeface="MS UI Gothic"/>
              </a:rPr>
              <a:t>スケールアウト</a:t>
            </a:r>
            <a:br>
              <a:rPr lang="en-US" altLang="ja-JP" sz="2800" b="0" i="0" strike="noStrike" cap="none" spc="0" baseline="0" dirty="0">
                <a:solidFill>
                  <a:srgbClr val="FFFFFF"/>
                </a:solidFill>
                <a:effectLst/>
                <a:ea typeface="Meiryo UI" panose="020B0604030504040204" pitchFamily="34" charset="-128"/>
                <a:cs typeface="MS UI Gothic"/>
              </a:rPr>
            </a:br>
            <a:r>
              <a:rPr lang="ja-JP" altLang="en-US" sz="2800" b="0" i="0" strike="noStrike" cap="none" spc="0" baseline="0" dirty="0">
                <a:solidFill>
                  <a:srgbClr val="FFFFFF"/>
                </a:solidFill>
                <a:effectLst/>
                <a:ea typeface="Meiryo UI" panose="020B0604030504040204" pitchFamily="34" charset="-128"/>
                <a:cs typeface="MS UI Gothic"/>
              </a:rPr>
              <a:t>ストレージ</a:t>
            </a:r>
            <a:endParaRPr lang="en-US" altLang="ja-JP" sz="2800" b="0" i="0" strike="noStrike" cap="none" spc="0" baseline="0" dirty="0">
              <a:solidFill>
                <a:srgbClr val="FFFFFF"/>
              </a:solidFill>
              <a:effectLst/>
              <a:ea typeface="Meiryo UI" panose="020B0604030504040204" pitchFamily="34" charset="-128"/>
              <a:cs typeface="MS UI Gothic"/>
            </a:endParaRPr>
          </a:p>
        </p:txBody>
      </p:sp>
      <p:sp>
        <p:nvSpPr>
          <p:cNvPr id="4" name="Content Placeholder 6">
            <a:extLst>
              <a:ext uri="{FF2B5EF4-FFF2-40B4-BE49-F238E27FC236}">
                <a16:creationId xmlns:a16="http://schemas.microsoft.com/office/drawing/2014/main" id="{A5E203BF-19A9-4DDA-A9CB-E5728B51FF30}"/>
              </a:ext>
            </a:extLst>
          </p:cNvPr>
          <p:cNvSpPr txBox="1"/>
          <p:nvPr/>
        </p:nvSpPr>
        <p:spPr>
          <a:xfrm>
            <a:off x="145209" y="1436651"/>
            <a:ext cx="3004670" cy="2290370"/>
          </a:xfrm>
          <a:prstGeom prst="rect">
            <a:avLst/>
          </a:prstGeom>
        </p:spPr>
        <p:txBody>
          <a:bodyPr/>
          <a:lstStyle>
            <a:lvl1pPr marL="228600" indent="-228600" algn="l" rtl="0" eaLnBrk="1" fontAlgn="base" hangingPunct="1">
              <a:lnSpc>
                <a:spcPct val="100000"/>
              </a:lnSpc>
              <a:spcBef>
                <a:spcPts val="1200"/>
              </a:spcBef>
              <a:spcAft>
                <a:spcPct val="0"/>
              </a:spcAft>
              <a:buClr>
                <a:srgbClr val="AAAAAA"/>
              </a:buClr>
              <a:buFont typeface="Arial" panose="020B0604020202020204" pitchFamily="34" charset="0"/>
              <a:buChar char="•"/>
              <a:defRPr sz="1400">
                <a:solidFill>
                  <a:srgbClr val="000000"/>
                </a:solidFill>
                <a:latin typeface="+mj-lt"/>
                <a:ea typeface="Museo Sans For Dell" panose="02000000000000000000" pitchFamily="2" charset="0"/>
                <a:cs typeface="+mn-cs"/>
              </a:defRPr>
            </a:lvl1pPr>
            <a:lvl2pPr marL="574675" indent="-233363" algn="l" rtl="0" eaLnBrk="1" fontAlgn="base" hangingPunct="1">
              <a:lnSpc>
                <a:spcPct val="100000"/>
              </a:lnSpc>
              <a:spcBef>
                <a:spcPts val="300"/>
              </a:spcBef>
              <a:spcAft>
                <a:spcPct val="0"/>
              </a:spcAft>
              <a:buClr>
                <a:srgbClr val="AAAAAA"/>
              </a:buClr>
              <a:buFont typeface="Museo Sans For Dell" pitchFamily="2" charset="0"/>
              <a:buChar char="–"/>
              <a:defRPr sz="1200" baseline="0">
                <a:solidFill>
                  <a:srgbClr val="000000"/>
                </a:solidFill>
                <a:latin typeface="+mj-lt"/>
                <a:ea typeface="Museo Sans For Dell" panose="02000000000000000000" pitchFamily="2" charset="0"/>
              </a:defRPr>
            </a:lvl2pPr>
            <a:lvl3pPr marL="909638" indent="-220663" algn="l" rtl="0" eaLnBrk="1" fontAlgn="base" hangingPunct="1">
              <a:lnSpc>
                <a:spcPct val="100000"/>
              </a:lnSpc>
              <a:spcBef>
                <a:spcPts val="300"/>
              </a:spcBef>
              <a:spcAft>
                <a:spcPct val="0"/>
              </a:spcAft>
              <a:buClr>
                <a:srgbClr val="AAAAAA"/>
              </a:buClr>
              <a:buFont typeface="Museo Sans For Dell" pitchFamily="2" charset="0"/>
              <a:buChar char="›"/>
              <a:defRPr sz="1000" baseline="0">
                <a:solidFill>
                  <a:srgbClr val="000000"/>
                </a:solidFill>
                <a:latin typeface="+mj-lt"/>
                <a:ea typeface="Museo Sans For Dell" panose="02000000000000000000" pitchFamily="2" charset="0"/>
              </a:defRPr>
            </a:lvl3pPr>
            <a:lvl4pPr marL="1246188" indent="-222250" algn="l" rtl="0" eaLnBrk="1" fontAlgn="base" hangingPunct="1">
              <a:lnSpc>
                <a:spcPct val="90000"/>
              </a:lnSpc>
              <a:spcBef>
                <a:spcPts val="300"/>
              </a:spcBef>
              <a:spcAft>
                <a:spcPct val="0"/>
              </a:spcAft>
              <a:buClr>
                <a:srgbClr val="AAAAAA"/>
              </a:buClr>
              <a:buFont typeface="Courier New" panose="02070309020205020404" pitchFamily="49" charset="0"/>
              <a:buChar char="o"/>
              <a:defRPr sz="1000" baseline="0">
                <a:solidFill>
                  <a:srgbClr val="000000"/>
                </a:solidFill>
                <a:latin typeface="+mj-lt"/>
                <a:ea typeface="Museo Sans For Dell" panose="02000000000000000000"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anose="02000000000000000000" pitchFamily="2" charset="0"/>
              </a:defRPr>
            </a:lvl5pPr>
            <a:lvl6pPr marL="2065338" indent="-236538" algn="l" rtl="0" eaLnBrk="1" fontAlgn="base" hangingPunct="1">
              <a:lnSpc>
                <a:spcPct val="95000"/>
              </a:lnSpc>
              <a:spcBef>
                <a:spcPct val="30000"/>
              </a:spcBef>
              <a:spcAft>
                <a:spcPct val="0"/>
              </a:spcAft>
              <a:buClr>
                <a:schemeClr val="accent1"/>
              </a:buClr>
              <a:buFont typeface="Arial"/>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a:buChar char="–"/>
              <a:defRPr sz="1600">
                <a:solidFill>
                  <a:schemeClr val="accent1"/>
                </a:solidFill>
                <a:latin typeface="+mn-lt"/>
              </a:defRPr>
            </a:lvl9pPr>
          </a:lstStyle>
          <a:p>
            <a:pPr marL="0" marR="0" lvl="0" indent="0" algn="ctr" defTabSz="685800" rtl="0" eaLnBrk="1" fontAlgn="base" latinLnBrk="0" hangingPunct="1">
              <a:lnSpc>
                <a:spcPct val="100000"/>
              </a:lnSpc>
              <a:spcBef>
                <a:spcPts val="450"/>
              </a:spcBef>
              <a:spcAft>
                <a:spcPct val="0"/>
              </a:spcAft>
              <a:buClr>
                <a:srgbClr val="AAAAAA"/>
              </a:buClr>
              <a:buSzTx/>
              <a:buFont typeface="Arial" panose="020B0604020202020204" pitchFamily="34" charset="0"/>
              <a:buNone/>
              <a:tabLst/>
              <a:defRPr/>
            </a:pPr>
            <a:r>
              <a:rPr kumimoji="0" lang="ja-JP" altLang="en-US" sz="2100" b="1" i="0" u="none" strike="noStrike" kern="1200" cap="none" spc="0" normalizeH="0" baseline="0" noProof="0" dirty="0">
                <a:ln>
                  <a:noFill/>
                </a:ln>
                <a:solidFill>
                  <a:srgbClr val="FFC000"/>
                </a:solidFill>
                <a:effectLst/>
                <a:uLnTx/>
                <a:uFillTx/>
                <a:latin typeface="Arial" panose="020B0604020202020204" pitchFamily="34" charset="0"/>
                <a:ea typeface="Meiryo UI" panose="020B0604030504040204" pitchFamily="34" charset="-128"/>
                <a:cs typeface="MS UI Gothic"/>
              </a:rPr>
              <a:t>あらゆる規模で</a:t>
            </a:r>
            <a:br>
              <a:rPr kumimoji="0" lang="en-US" altLang="ja-JP" sz="2100" b="1" i="0" u="none" strike="noStrike" kern="1200" cap="none" spc="0" normalizeH="0" baseline="0" noProof="0" dirty="0">
                <a:ln>
                  <a:noFill/>
                </a:ln>
                <a:solidFill>
                  <a:srgbClr val="FFC000"/>
                </a:solidFill>
                <a:effectLst/>
                <a:uLnTx/>
                <a:uFillTx/>
                <a:latin typeface="Arial" panose="020B0604020202020204" pitchFamily="34" charset="0"/>
                <a:ea typeface="Meiryo UI" panose="020B0604030504040204" pitchFamily="34" charset="-128"/>
                <a:cs typeface="MS UI Gothic"/>
              </a:rPr>
            </a:br>
            <a:r>
              <a:rPr kumimoji="0" lang="ja-JP" altLang="en-US" sz="2100" b="1" i="0" u="none" strike="noStrike" kern="1200" cap="none" spc="0" normalizeH="0" baseline="0" noProof="0" dirty="0">
                <a:ln>
                  <a:noFill/>
                </a:ln>
                <a:solidFill>
                  <a:srgbClr val="FFC000"/>
                </a:solidFill>
                <a:effectLst/>
                <a:uLnTx/>
                <a:uFillTx/>
                <a:latin typeface="Arial" panose="020B0604020202020204" pitchFamily="34" charset="0"/>
                <a:ea typeface="Meiryo UI" panose="020B0604030504040204" pitchFamily="34" charset="-128"/>
                <a:cs typeface="MS UI Gothic"/>
              </a:rPr>
              <a:t>シンプルさを実現</a:t>
            </a:r>
          </a:p>
          <a:p>
            <a:pPr marL="173034" marR="0" lvl="0" indent="-173034" algn="l" defTabSz="685800" rtl="0" eaLnBrk="1" fontAlgn="base" latinLnBrk="0" hangingPunct="1">
              <a:lnSpc>
                <a:spcPct val="100000"/>
              </a:lnSpc>
              <a:spcBef>
                <a:spcPts val="600"/>
              </a:spcBef>
              <a:spcAft>
                <a:spcPct val="0"/>
              </a:spcAft>
              <a:buClr>
                <a:srgbClr val="FFFFFF"/>
              </a:buClr>
              <a:buSzTx/>
              <a:buFont typeface="Arial" panose="020B0604020202020204" pitchFamily="34" charset="0"/>
              <a:buChar char="•"/>
              <a:tabLst/>
              <a:defRPr/>
            </a:pPr>
            <a:endParaRPr kumimoji="0" lang="ja-JP" altLang="en-US" sz="1350" b="0" i="0" u="none" strike="noStrike" kern="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Arial"/>
            </a:endParaRPr>
          </a:p>
          <a:p>
            <a:pPr marL="173034" marR="0" lvl="0" indent="-173034" algn="l" defTabSz="685800" rtl="0" eaLnBrk="1" fontAlgn="base" latinLnBrk="0" hangingPunct="1">
              <a:lnSpc>
                <a:spcPct val="100000"/>
              </a:lnSpc>
              <a:spcBef>
                <a:spcPct val="0"/>
              </a:spcBef>
              <a:spcAft>
                <a:spcPct val="0"/>
              </a:spcAft>
              <a:buClr>
                <a:srgbClr val="FFFFFF"/>
              </a:buClr>
              <a:buSzTx/>
              <a:buFont typeface="Arial" panose="020B0604020202020204" pitchFamily="34" charset="0"/>
              <a:buChar char="•"/>
              <a:tabLst/>
              <a:defRPr/>
            </a:pP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最大</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252</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ノードにスケール アップ</a:t>
            </a:r>
          </a:p>
          <a:p>
            <a:pPr marL="173034" marR="0" lvl="0" indent="-173034" algn="l" defTabSz="685800" rtl="0" eaLnBrk="1" fontAlgn="base" latinLnBrk="0" hangingPunct="1">
              <a:lnSpc>
                <a:spcPct val="100000"/>
              </a:lnSpc>
              <a:spcBef>
                <a:spcPts val="600"/>
              </a:spcBef>
              <a:spcAft>
                <a:spcPct val="0"/>
              </a:spcAft>
              <a:buClr>
                <a:srgbClr val="FFFFFF"/>
              </a:buClr>
              <a:buSzTx/>
              <a:buFont typeface="Arial" panose="020B0604020202020204" pitchFamily="34" charset="0"/>
              <a:buChar char="•"/>
              <a:tabLst/>
              <a:defRPr/>
            </a:pP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クラスターあたり</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58 PB</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945 GB/</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秒のスループット</a:t>
            </a:r>
          </a:p>
          <a:p>
            <a:pPr marL="173034" marR="0" lvl="0" indent="-173034" algn="l" defTabSz="685800" rtl="0" eaLnBrk="1" fontAlgn="base" latinLnBrk="0" hangingPunct="1">
              <a:lnSpc>
                <a:spcPct val="100000"/>
              </a:lnSpc>
              <a:spcBef>
                <a:spcPts val="600"/>
              </a:spcBef>
              <a:spcAft>
                <a:spcPct val="0"/>
              </a:spcAft>
              <a:buClr>
                <a:srgbClr val="FFFFFF"/>
              </a:buClr>
              <a:buSzTx/>
              <a:buFont typeface="Arial" panose="020B0604020202020204" pitchFamily="34" charset="0"/>
              <a:buChar char="•"/>
              <a:tabLst/>
              <a:defRPr/>
            </a:pP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拡張性が</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75%</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向上</a:t>
            </a:r>
          </a:p>
          <a:p>
            <a:pPr marL="0" marR="0" lvl="0" indent="0" algn="l" defTabSz="685800" rtl="0" eaLnBrk="1" fontAlgn="base" latinLnBrk="0" hangingPunct="1">
              <a:lnSpc>
                <a:spcPct val="100000"/>
              </a:lnSpc>
              <a:spcBef>
                <a:spcPts val="600"/>
              </a:spcBef>
              <a:spcAft>
                <a:spcPct val="0"/>
              </a:spcAft>
              <a:buClr>
                <a:srgbClr val="FFFFFF"/>
              </a:buClr>
              <a:buSzTx/>
              <a:buFont typeface="Arial" panose="020B0604020202020204" pitchFamily="34" charset="0"/>
              <a:buNone/>
              <a:tabLst/>
              <a:defRPr/>
            </a:pPr>
            <a:endParaRPr kumimoji="0" lang="ja-JP" altLang="en-US" sz="1350" b="0" i="0" u="none" strike="noStrike" kern="0" cap="none" spc="0" normalizeH="0" baseline="0" noProof="0" dirty="0">
              <a:ln>
                <a:noFill/>
              </a:ln>
              <a:solidFill>
                <a:srgbClr val="FFFFFF"/>
              </a:solidFill>
              <a:effectLst/>
              <a:uLnTx/>
              <a:uFillTx/>
              <a:latin typeface="Arial"/>
              <a:cs typeface="Arial"/>
            </a:endParaRPr>
          </a:p>
        </p:txBody>
      </p:sp>
      <p:sp>
        <p:nvSpPr>
          <p:cNvPr id="5" name="TextBox 4">
            <a:extLst>
              <a:ext uri="{FF2B5EF4-FFF2-40B4-BE49-F238E27FC236}">
                <a16:creationId xmlns:a16="http://schemas.microsoft.com/office/drawing/2014/main" id="{239836EA-14A8-4B7D-A2F2-659136D8D5CA}"/>
              </a:ext>
            </a:extLst>
          </p:cNvPr>
          <p:cNvSpPr txBox="1"/>
          <p:nvPr/>
        </p:nvSpPr>
        <p:spPr>
          <a:xfrm>
            <a:off x="3255929" y="1765371"/>
            <a:ext cx="3007675" cy="1834595"/>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ja-JP" altLang="en-US" sz="2100" b="1" i="0" u="none" strike="noStrike" kern="1200" cap="none" spc="0" normalizeH="0" baseline="0" noProof="0" dirty="0">
                <a:ln>
                  <a:noFill/>
                </a:ln>
                <a:solidFill>
                  <a:srgbClr val="FFC000"/>
                </a:solidFill>
                <a:effectLst/>
                <a:uLnTx/>
                <a:uFillTx/>
                <a:latin typeface="Arial" panose="020B0604020202020204" pitchFamily="34" charset="0"/>
                <a:ea typeface="Meiryo UI" panose="020B0604030504040204" pitchFamily="34" charset="-128"/>
                <a:cs typeface="MS UI Gothic"/>
              </a:rPr>
              <a:t>ワークロードの俊敏性</a:t>
            </a:r>
          </a:p>
          <a:p>
            <a:pPr marL="173034" marR="0" lvl="0" indent="-173034"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endParaRPr kumimoji="0" lang="ja-JP" altLang="en-US" sz="1013" b="0" i="0" u="none" strike="noStrike" kern="0" cap="none" spc="0" normalizeH="0" baseline="0" noProof="0">
              <a:ln>
                <a:noFill/>
              </a:ln>
              <a:solidFill>
                <a:srgbClr val="FFFFFF"/>
              </a:solidFill>
              <a:effectLst/>
              <a:uLnTx/>
              <a:uFillTx/>
              <a:latin typeface="Arial" panose="020B0604020202020204" pitchFamily="34" charset="0"/>
              <a:ea typeface="Meiryo UI" panose="020B0604030504040204" pitchFamily="34" charset="-128"/>
              <a:cs typeface="Arial"/>
            </a:endParaRPr>
          </a:p>
          <a:p>
            <a:pPr marL="173034" marR="0" lvl="0" indent="-173034"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r>
              <a:rPr kumimoji="0" lang="ja-JP" altLang="en-US" sz="1350" b="0" i="0" u="none" strike="noStrike" kern="1200" cap="none" spc="0" normalizeH="0" baseline="0" noProof="0">
                <a:ln>
                  <a:noFill/>
                </a:ln>
                <a:solidFill>
                  <a:srgbClr val="FFFFFF"/>
                </a:solidFill>
                <a:effectLst/>
                <a:uLnTx/>
                <a:uFillTx/>
                <a:latin typeface="Arial" panose="020B0604020202020204" pitchFamily="34" charset="0"/>
                <a:ea typeface="Meiryo UI" panose="020B0604030504040204" pitchFamily="34" charset="-128"/>
                <a:cs typeface="MS UI Gothic"/>
              </a:rPr>
              <a:t>新</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しいノード </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 </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アーカイブ ノードの</a:t>
            </a:r>
            <a:r>
              <a:rPr kumimoji="0" lang="ja-JP" altLang="en-US" sz="1350" b="0" i="0" u="none" strike="noStrike" kern="1200" cap="none" spc="0" normalizeH="0" baseline="0" noProof="0">
                <a:ln>
                  <a:noFill/>
                </a:ln>
                <a:solidFill>
                  <a:srgbClr val="FFFFFF"/>
                </a:solidFill>
                <a:effectLst/>
                <a:uLnTx/>
                <a:uFillTx/>
                <a:latin typeface="Arial" panose="020B0604020202020204" pitchFamily="34" charset="0"/>
                <a:ea typeface="Meiryo UI" panose="020B0604030504040204" pitchFamily="34" charset="-128"/>
                <a:cs typeface="MS UI Gothic"/>
              </a:rPr>
              <a:t>容量</a:t>
            </a:r>
            <a:br>
              <a:rPr kumimoji="0" lang="ja-JP" altLang="en-US" sz="1350" b="0" i="0" u="none" strike="noStrike" kern="1200" cap="none" spc="0" normalizeH="0" baseline="0" noProof="0">
                <a:ln>
                  <a:noFill/>
                </a:ln>
                <a:solidFill>
                  <a:srgbClr val="444444"/>
                </a:solidFill>
                <a:effectLst/>
                <a:uLnTx/>
                <a:uFillTx/>
                <a:latin typeface="Arial" panose="020B0604020202020204" pitchFamily="34" charset="0"/>
                <a:ea typeface="Meiryo UI" panose="020B0604030504040204" pitchFamily="34" charset="-128"/>
                <a:cs typeface="Arial"/>
              </a:rPr>
            </a:br>
            <a:r>
              <a:rPr kumimoji="0" lang="ja-JP" altLang="en-US" sz="1350" b="0" i="0" u="none" strike="noStrike" kern="1200" cap="none" spc="0" normalizeH="0" baseline="0" noProof="0">
                <a:ln>
                  <a:noFill/>
                </a:ln>
                <a:solidFill>
                  <a:srgbClr val="FFFFFF"/>
                </a:solidFill>
                <a:effectLst/>
                <a:uLnTx/>
                <a:uFillTx/>
                <a:latin typeface="Arial" panose="020B0604020202020204" pitchFamily="34" charset="0"/>
                <a:ea typeface="Meiryo UI" panose="020B0604030504040204" pitchFamily="34" charset="-128"/>
                <a:cs typeface="MS UI Gothic"/>
              </a:rPr>
              <a:t>を</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実現したハイブリッドのパフォーマンス </a:t>
            </a:r>
          </a:p>
          <a:p>
            <a:pPr marL="173034" marR="0" lvl="0" indent="-173034"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4U</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シャーシで</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800 TB</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6.4 GB/</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秒</a:t>
            </a:r>
          </a:p>
          <a:p>
            <a:pPr marL="173034" marR="0" lvl="0" indent="-173034"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セキュリティの機能拡張 </a:t>
            </a:r>
          </a:p>
          <a:p>
            <a:pPr marL="173034" marR="0" lvl="0" indent="-173034"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endParaRPr kumimoji="0" lang="ja-JP" altLang="en-US" sz="1013" b="0" i="0" u="none" strike="noStrike" kern="0" cap="none" spc="0" normalizeH="0" baseline="0" noProof="0" dirty="0">
              <a:ln>
                <a:noFill/>
              </a:ln>
              <a:solidFill>
                <a:srgbClr val="FFFFFF"/>
              </a:solidFill>
              <a:effectLst/>
              <a:uLnTx/>
              <a:uFillTx/>
              <a:latin typeface="Arial"/>
              <a:ea typeface="ＭＳ Ｐゴシック" panose="020B0600070205080204" pitchFamily="50" charset="-128"/>
              <a:cs typeface="Arial"/>
            </a:endParaRPr>
          </a:p>
        </p:txBody>
      </p:sp>
      <p:sp>
        <p:nvSpPr>
          <p:cNvPr id="6" name="TextBox 5">
            <a:extLst>
              <a:ext uri="{FF2B5EF4-FFF2-40B4-BE49-F238E27FC236}">
                <a16:creationId xmlns:a16="http://schemas.microsoft.com/office/drawing/2014/main" id="{9308ECF4-BAA1-4312-9CA2-750411C65FFC}"/>
              </a:ext>
            </a:extLst>
          </p:cNvPr>
          <p:cNvSpPr txBox="1"/>
          <p:nvPr/>
        </p:nvSpPr>
        <p:spPr>
          <a:xfrm>
            <a:off x="6368376" y="1765371"/>
            <a:ext cx="2562593" cy="1861139"/>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ja-JP" altLang="en-US" sz="2100" b="1" i="0" u="none" strike="noStrike" kern="1200" cap="none" spc="0" normalizeH="0" baseline="0" noProof="0" dirty="0">
                <a:ln>
                  <a:noFill/>
                </a:ln>
                <a:solidFill>
                  <a:srgbClr val="FFC000"/>
                </a:solidFill>
                <a:effectLst/>
                <a:uLnTx/>
                <a:uFillTx/>
                <a:latin typeface="Arial" panose="020B0604020202020204" pitchFamily="34" charset="0"/>
                <a:ea typeface="Meiryo UI" panose="020B0604030504040204" pitchFamily="34" charset="-128"/>
                <a:cs typeface="MS UI Gothic"/>
              </a:rPr>
              <a:t>マルチクラウド</a:t>
            </a:r>
          </a:p>
          <a:p>
            <a:pPr marL="168275" marR="0" lvl="0" indent="-168275"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endParaRPr kumimoji="0" lang="ja-JP" altLang="en-US" sz="1350" b="0" i="0" u="none" strike="noStrike" kern="0" cap="none" spc="0" normalizeH="0" baseline="0" noProof="0">
              <a:ln>
                <a:noFill/>
              </a:ln>
              <a:solidFill>
                <a:srgbClr val="FFFFFF"/>
              </a:solidFill>
              <a:effectLst/>
              <a:uLnTx/>
              <a:uFillTx/>
              <a:latin typeface="Arial" panose="020B0604020202020204" pitchFamily="34" charset="0"/>
              <a:ea typeface="Meiryo UI" panose="020B0604030504040204" pitchFamily="34" charset="-128"/>
              <a:cs typeface="Arial"/>
            </a:endParaRPr>
          </a:p>
          <a:p>
            <a:pPr marL="168275" marR="0" lvl="0" indent="-168275" algn="l" defTabSz="685800" rtl="0" eaLnBrk="1" fontAlgn="base"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altLang="ja-JP" sz="1350" b="0" i="0" u="none" strike="noStrike" kern="1200" cap="none" spc="0" normalizeH="0" baseline="0" noProof="0">
                <a:ln>
                  <a:noFill/>
                </a:ln>
                <a:solidFill>
                  <a:srgbClr val="FFFFFF"/>
                </a:solidFill>
                <a:effectLst/>
                <a:uLnTx/>
                <a:uFillTx/>
                <a:latin typeface="Arial" panose="020B0604020202020204" pitchFamily="34" charset="0"/>
                <a:ea typeface="Meiryo UI" panose="020B0604030504040204" pitchFamily="34" charset="-128"/>
                <a:cs typeface="MS UI Gothic"/>
              </a:rPr>
              <a:t>D</a:t>
            </a: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ell EMC Cloud Storage Services </a:t>
            </a:r>
          </a:p>
          <a:p>
            <a:pPr marL="168275" marR="0" lvl="0" indent="-168275"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GCP</a:t>
            </a:r>
            <a:r>
              <a:rPr kumimoji="0" lang="ja-JP" altLang="en-US"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とマルチクラウド</a:t>
            </a:r>
          </a:p>
          <a:p>
            <a:pPr marL="168275" marR="0" lvl="0" indent="-168275"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Dell EMC Isilon CloudPools</a:t>
            </a:r>
          </a:p>
          <a:p>
            <a:pPr marL="168275" marR="0" lvl="0" indent="-168275" algn="l" defTabSz="685800" rtl="0" eaLnBrk="1" fontAlgn="base" latinLnBrk="0" hangingPunct="1">
              <a:lnSpc>
                <a:spcPct val="100000"/>
              </a:lnSpc>
              <a:spcBef>
                <a:spcPts val="600"/>
              </a:spcBef>
              <a:spcAft>
                <a:spcPts val="0"/>
              </a:spcAft>
              <a:buClr>
                <a:srgbClr val="FFFFFF"/>
              </a:buClr>
              <a:buSzTx/>
              <a:buFont typeface="Arial" panose="020B0604020202020204" pitchFamily="34" charset="0"/>
              <a:buChar char="•"/>
              <a:tabLst/>
              <a:defRPr/>
            </a:pPr>
            <a:r>
              <a:rPr kumimoji="0" lang="en-US" altLang="ja-JP" sz="1350" b="0" i="0" u="none" strike="noStrike" kern="1200" cap="none" spc="0" normalizeH="0" baseline="0" noProof="0" dirty="0">
                <a:ln>
                  <a:noFill/>
                </a:ln>
                <a:solidFill>
                  <a:srgbClr val="FFFFFF"/>
                </a:solidFill>
                <a:effectLst/>
                <a:uLnTx/>
                <a:uFillTx/>
                <a:latin typeface="Arial" panose="020B0604020202020204" pitchFamily="34" charset="0"/>
                <a:ea typeface="Meiryo UI" panose="020B0604030504040204" pitchFamily="34" charset="-128"/>
                <a:cs typeface="MS UI Gothic"/>
              </a:rPr>
              <a:t>Dell EMC ClarityNow</a:t>
            </a:r>
          </a:p>
        </p:txBody>
      </p:sp>
      <p:cxnSp>
        <p:nvCxnSpPr>
          <p:cNvPr id="7" name="Straight Connector 6">
            <a:extLst>
              <a:ext uri="{FF2B5EF4-FFF2-40B4-BE49-F238E27FC236}">
                <a16:creationId xmlns:a16="http://schemas.microsoft.com/office/drawing/2014/main" id="{1791BCBB-D9E8-41AC-955D-B9BDC1914DBB}"/>
              </a:ext>
            </a:extLst>
          </p:cNvPr>
          <p:cNvCxnSpPr/>
          <p:nvPr/>
        </p:nvCxnSpPr>
        <p:spPr>
          <a:xfrm>
            <a:off x="280986" y="2217291"/>
            <a:ext cx="2560033"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E55E2A-E5CD-4CAA-8862-8335E5EEED51}"/>
              </a:ext>
            </a:extLst>
          </p:cNvPr>
          <p:cNvCxnSpPr/>
          <p:nvPr/>
        </p:nvCxnSpPr>
        <p:spPr>
          <a:xfrm>
            <a:off x="3346693" y="2217291"/>
            <a:ext cx="2560033"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362CCD6-3BA2-48B0-9053-06F47FDBDB13}"/>
              </a:ext>
            </a:extLst>
          </p:cNvPr>
          <p:cNvCxnSpPr/>
          <p:nvPr/>
        </p:nvCxnSpPr>
        <p:spPr>
          <a:xfrm>
            <a:off x="6369655" y="2217291"/>
            <a:ext cx="2560033" cy="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E44902E-4FDF-48C0-B4C9-359E30FD9B9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a:ext>
            </a:extLst>
          </a:blip>
          <a:srcRect b="-5203"/>
          <a:stretch>
            <a:fillRect/>
          </a:stretch>
        </p:blipFill>
        <p:spPr>
          <a:xfrm>
            <a:off x="2929177" y="303110"/>
            <a:ext cx="2585774" cy="1039418"/>
          </a:xfrm>
          <a:prstGeom prst="rect">
            <a:avLst/>
          </a:prstGeom>
          <a:effectLst>
            <a:outerShdw blurRad="254000" algn="ctr" rotWithShape="0">
              <a:prstClr val="black"/>
            </a:outerShdw>
          </a:effectLst>
        </p:spPr>
      </p:pic>
      <p:pic>
        <p:nvPicPr>
          <p:cNvPr id="13" name="Picture 12" descr="OneFS.png">
            <a:extLst>
              <a:ext uri="{FF2B5EF4-FFF2-40B4-BE49-F238E27FC236}">
                <a16:creationId xmlns:a16="http://schemas.microsoft.com/office/drawing/2014/main" id="{B77974A7-551C-4BEC-9D49-E28D18D1A9C9}"/>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94542" y="297075"/>
            <a:ext cx="1538282" cy="1295395"/>
          </a:xfrm>
          <a:prstGeom prst="rect">
            <a:avLst/>
          </a:prstGeom>
          <a:effectLst/>
        </p:spPr>
      </p:pic>
      <p:grpSp>
        <p:nvGrpSpPr>
          <p:cNvPr id="12" name="Group 11">
            <a:extLst>
              <a:ext uri="{FF2B5EF4-FFF2-40B4-BE49-F238E27FC236}">
                <a16:creationId xmlns:a16="http://schemas.microsoft.com/office/drawing/2014/main" id="{A08A2636-805E-4433-B267-7D9AD5DC3A41}"/>
              </a:ext>
            </a:extLst>
          </p:cNvPr>
          <p:cNvGrpSpPr/>
          <p:nvPr/>
        </p:nvGrpSpPr>
        <p:grpSpPr>
          <a:xfrm>
            <a:off x="614940" y="3945461"/>
            <a:ext cx="585280" cy="585285"/>
            <a:chOff x="957263" y="1249363"/>
            <a:chExt cx="3149601" cy="3152775"/>
          </a:xfrm>
          <a:solidFill>
            <a:schemeClr val="tx2"/>
          </a:solidFill>
        </p:grpSpPr>
        <p:sp>
          <p:nvSpPr>
            <p:cNvPr id="14" name="Freeform 5">
              <a:extLst>
                <a:ext uri="{FF2B5EF4-FFF2-40B4-BE49-F238E27FC236}">
                  <a16:creationId xmlns:a16="http://schemas.microsoft.com/office/drawing/2014/main" id="{AD59E6B1-8525-4700-9761-FB4C3AE9C1C9}"/>
                </a:ext>
              </a:extLst>
            </p:cNvPr>
            <p:cNvSpPr/>
            <p:nvPr/>
          </p:nvSpPr>
          <p:spPr bwMode="auto">
            <a:xfrm>
              <a:off x="1987551" y="1674813"/>
              <a:ext cx="338138" cy="458788"/>
            </a:xfrm>
            <a:custGeom>
              <a:avLst/>
              <a:gdLst>
                <a:gd name="T0" fmla="*/ 72 w 90"/>
                <a:gd name="T1" fmla="*/ 104 h 122"/>
                <a:gd name="T2" fmla="*/ 90 w 90"/>
                <a:gd name="T3" fmla="*/ 30 h 122"/>
                <a:gd name="T4" fmla="*/ 88 w 90"/>
                <a:gd name="T5" fmla="*/ 0 h 122"/>
                <a:gd name="T6" fmla="*/ 54 w 90"/>
                <a:gd name="T7" fmla="*/ 31 h 122"/>
                <a:gd name="T8" fmla="*/ 50 w 90"/>
                <a:gd name="T9" fmla="*/ 75 h 122"/>
                <a:gd name="T10" fmla="*/ 42 w 90"/>
                <a:gd name="T11" fmla="*/ 89 h 122"/>
                <a:gd name="T12" fmla="*/ 31 w 90"/>
                <a:gd name="T13" fmla="*/ 93 h 122"/>
                <a:gd name="T14" fmla="*/ 20 w 90"/>
                <a:gd name="T15" fmla="*/ 89 h 122"/>
                <a:gd name="T16" fmla="*/ 15 w 90"/>
                <a:gd name="T17" fmla="*/ 82 h 122"/>
                <a:gd name="T18" fmla="*/ 7 w 90"/>
                <a:gd name="T19" fmla="*/ 98 h 122"/>
                <a:gd name="T20" fmla="*/ 0 w 90"/>
                <a:gd name="T21" fmla="*/ 113 h 122"/>
                <a:gd name="T22" fmla="*/ 31 w 90"/>
                <a:gd name="T23" fmla="*/ 122 h 122"/>
                <a:gd name="T24" fmla="*/ 72 w 90"/>
                <a:gd name="T25"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0" h="122">
                  <a:moveTo>
                    <a:pt x="72" y="104"/>
                  </a:moveTo>
                  <a:cubicBezTo>
                    <a:pt x="84" y="89"/>
                    <a:pt x="90" y="64"/>
                    <a:pt x="90" y="30"/>
                  </a:cubicBezTo>
                  <a:cubicBezTo>
                    <a:pt x="90" y="19"/>
                    <a:pt x="90" y="9"/>
                    <a:pt x="88" y="0"/>
                  </a:cubicBezTo>
                  <a:cubicBezTo>
                    <a:pt x="76" y="9"/>
                    <a:pt x="64" y="19"/>
                    <a:pt x="54" y="31"/>
                  </a:cubicBezTo>
                  <a:cubicBezTo>
                    <a:pt x="54" y="51"/>
                    <a:pt x="53" y="66"/>
                    <a:pt x="50" y="75"/>
                  </a:cubicBezTo>
                  <a:cubicBezTo>
                    <a:pt x="48" y="82"/>
                    <a:pt x="46" y="87"/>
                    <a:pt x="42" y="89"/>
                  </a:cubicBezTo>
                  <a:cubicBezTo>
                    <a:pt x="39" y="92"/>
                    <a:pt x="36" y="93"/>
                    <a:pt x="31" y="93"/>
                  </a:cubicBezTo>
                  <a:cubicBezTo>
                    <a:pt x="27" y="93"/>
                    <a:pt x="23" y="92"/>
                    <a:pt x="20" y="89"/>
                  </a:cubicBezTo>
                  <a:cubicBezTo>
                    <a:pt x="18" y="88"/>
                    <a:pt x="17" y="86"/>
                    <a:pt x="15" y="82"/>
                  </a:cubicBezTo>
                  <a:cubicBezTo>
                    <a:pt x="12" y="88"/>
                    <a:pt x="9" y="93"/>
                    <a:pt x="7" y="98"/>
                  </a:cubicBezTo>
                  <a:cubicBezTo>
                    <a:pt x="4" y="103"/>
                    <a:pt x="2" y="108"/>
                    <a:pt x="0" y="113"/>
                  </a:cubicBezTo>
                  <a:cubicBezTo>
                    <a:pt x="9" y="119"/>
                    <a:pt x="19" y="122"/>
                    <a:pt x="31" y="122"/>
                  </a:cubicBezTo>
                  <a:cubicBezTo>
                    <a:pt x="49" y="122"/>
                    <a:pt x="63" y="116"/>
                    <a:pt x="72" y="104"/>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15" name="Freeform 6">
              <a:extLst>
                <a:ext uri="{FF2B5EF4-FFF2-40B4-BE49-F238E27FC236}">
                  <a16:creationId xmlns:a16="http://schemas.microsoft.com/office/drawing/2014/main" id="{B0EFB664-B6B1-4D02-A689-2B16D8198A22}"/>
                </a:ext>
              </a:extLst>
            </p:cNvPr>
            <p:cNvSpPr>
              <a:spLocks noEditPoints="1"/>
            </p:cNvSpPr>
            <p:nvPr/>
          </p:nvSpPr>
          <p:spPr bwMode="auto">
            <a:xfrm>
              <a:off x="2413001" y="1497013"/>
              <a:ext cx="444500" cy="636588"/>
            </a:xfrm>
            <a:custGeom>
              <a:avLst/>
              <a:gdLst>
                <a:gd name="T0" fmla="*/ 16 w 118"/>
                <a:gd name="T1" fmla="*/ 149 h 169"/>
                <a:gd name="T2" fmla="*/ 59 w 118"/>
                <a:gd name="T3" fmla="*/ 169 h 169"/>
                <a:gd name="T4" fmla="*/ 100 w 118"/>
                <a:gd name="T5" fmla="*/ 151 h 169"/>
                <a:gd name="T6" fmla="*/ 118 w 118"/>
                <a:gd name="T7" fmla="*/ 77 h 169"/>
                <a:gd name="T8" fmla="*/ 100 w 118"/>
                <a:gd name="T9" fmla="*/ 3 h 169"/>
                <a:gd name="T10" fmla="*/ 97 w 118"/>
                <a:gd name="T11" fmla="*/ 0 h 169"/>
                <a:gd name="T12" fmla="*/ 26 w 118"/>
                <a:gd name="T13" fmla="*/ 19 h 169"/>
                <a:gd name="T14" fmla="*/ 6 w 118"/>
                <a:gd name="T15" fmla="*/ 28 h 169"/>
                <a:gd name="T16" fmla="*/ 0 w 118"/>
                <a:gd name="T17" fmla="*/ 76 h 169"/>
                <a:gd name="T18" fmla="*/ 16 w 118"/>
                <a:gd name="T19" fmla="*/ 149 h 169"/>
                <a:gd name="T20" fmla="*/ 40 w 118"/>
                <a:gd name="T21" fmla="*/ 31 h 169"/>
                <a:gd name="T22" fmla="*/ 48 w 118"/>
                <a:gd name="T23" fmla="*/ 17 h 169"/>
                <a:gd name="T24" fmla="*/ 59 w 118"/>
                <a:gd name="T25" fmla="*/ 13 h 169"/>
                <a:gd name="T26" fmla="*/ 70 w 118"/>
                <a:gd name="T27" fmla="*/ 17 h 169"/>
                <a:gd name="T28" fmla="*/ 78 w 118"/>
                <a:gd name="T29" fmla="*/ 33 h 169"/>
                <a:gd name="T30" fmla="*/ 82 w 118"/>
                <a:gd name="T31" fmla="*/ 77 h 169"/>
                <a:gd name="T32" fmla="*/ 78 w 118"/>
                <a:gd name="T33" fmla="*/ 122 h 169"/>
                <a:gd name="T34" fmla="*/ 70 w 118"/>
                <a:gd name="T35" fmla="*/ 136 h 169"/>
                <a:gd name="T36" fmla="*/ 59 w 118"/>
                <a:gd name="T37" fmla="*/ 140 h 169"/>
                <a:gd name="T38" fmla="*/ 48 w 118"/>
                <a:gd name="T39" fmla="*/ 136 h 169"/>
                <a:gd name="T40" fmla="*/ 40 w 118"/>
                <a:gd name="T41" fmla="*/ 121 h 169"/>
                <a:gd name="T42" fmla="*/ 36 w 118"/>
                <a:gd name="T43" fmla="*/ 77 h 169"/>
                <a:gd name="T44" fmla="*/ 40 w 118"/>
                <a:gd name="T45" fmla="*/ 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8" h="169">
                  <a:moveTo>
                    <a:pt x="16" y="149"/>
                  </a:moveTo>
                  <a:cubicBezTo>
                    <a:pt x="27" y="162"/>
                    <a:pt x="41" y="169"/>
                    <a:pt x="59" y="169"/>
                  </a:cubicBezTo>
                  <a:cubicBezTo>
                    <a:pt x="77" y="169"/>
                    <a:pt x="90" y="163"/>
                    <a:pt x="100" y="151"/>
                  </a:cubicBezTo>
                  <a:cubicBezTo>
                    <a:pt x="112" y="136"/>
                    <a:pt x="118" y="111"/>
                    <a:pt x="118" y="77"/>
                  </a:cubicBezTo>
                  <a:cubicBezTo>
                    <a:pt x="118" y="42"/>
                    <a:pt x="112" y="18"/>
                    <a:pt x="100" y="3"/>
                  </a:cubicBezTo>
                  <a:cubicBezTo>
                    <a:pt x="99" y="2"/>
                    <a:pt x="98" y="1"/>
                    <a:pt x="97" y="0"/>
                  </a:cubicBezTo>
                  <a:cubicBezTo>
                    <a:pt x="72" y="3"/>
                    <a:pt x="48" y="9"/>
                    <a:pt x="26" y="19"/>
                  </a:cubicBezTo>
                  <a:cubicBezTo>
                    <a:pt x="19" y="22"/>
                    <a:pt x="12" y="25"/>
                    <a:pt x="6" y="28"/>
                  </a:cubicBezTo>
                  <a:cubicBezTo>
                    <a:pt x="2" y="41"/>
                    <a:pt x="0" y="57"/>
                    <a:pt x="0" y="76"/>
                  </a:cubicBezTo>
                  <a:cubicBezTo>
                    <a:pt x="0" y="111"/>
                    <a:pt x="6" y="135"/>
                    <a:pt x="16" y="149"/>
                  </a:cubicBezTo>
                  <a:close/>
                  <a:moveTo>
                    <a:pt x="40" y="31"/>
                  </a:moveTo>
                  <a:cubicBezTo>
                    <a:pt x="42" y="24"/>
                    <a:pt x="44" y="20"/>
                    <a:pt x="48" y="17"/>
                  </a:cubicBezTo>
                  <a:cubicBezTo>
                    <a:pt x="51" y="14"/>
                    <a:pt x="55" y="13"/>
                    <a:pt x="59" y="13"/>
                  </a:cubicBezTo>
                  <a:cubicBezTo>
                    <a:pt x="63" y="13"/>
                    <a:pt x="67" y="14"/>
                    <a:pt x="70" y="17"/>
                  </a:cubicBezTo>
                  <a:cubicBezTo>
                    <a:pt x="74" y="20"/>
                    <a:pt x="76" y="25"/>
                    <a:pt x="78" y="33"/>
                  </a:cubicBezTo>
                  <a:cubicBezTo>
                    <a:pt x="81" y="41"/>
                    <a:pt x="82" y="55"/>
                    <a:pt x="82" y="77"/>
                  </a:cubicBezTo>
                  <a:cubicBezTo>
                    <a:pt x="82" y="98"/>
                    <a:pt x="80" y="113"/>
                    <a:pt x="78" y="122"/>
                  </a:cubicBezTo>
                  <a:cubicBezTo>
                    <a:pt x="76" y="129"/>
                    <a:pt x="74" y="134"/>
                    <a:pt x="70" y="136"/>
                  </a:cubicBezTo>
                  <a:cubicBezTo>
                    <a:pt x="67" y="139"/>
                    <a:pt x="63" y="140"/>
                    <a:pt x="59" y="140"/>
                  </a:cubicBezTo>
                  <a:cubicBezTo>
                    <a:pt x="55" y="140"/>
                    <a:pt x="51" y="139"/>
                    <a:pt x="48" y="136"/>
                  </a:cubicBezTo>
                  <a:cubicBezTo>
                    <a:pt x="45" y="134"/>
                    <a:pt x="42" y="129"/>
                    <a:pt x="40" y="121"/>
                  </a:cubicBezTo>
                  <a:cubicBezTo>
                    <a:pt x="38" y="113"/>
                    <a:pt x="36" y="98"/>
                    <a:pt x="36" y="77"/>
                  </a:cubicBezTo>
                  <a:cubicBezTo>
                    <a:pt x="36" y="55"/>
                    <a:pt x="38" y="40"/>
                    <a:pt x="40" y="31"/>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16" name="Freeform 7">
              <a:extLst>
                <a:ext uri="{FF2B5EF4-FFF2-40B4-BE49-F238E27FC236}">
                  <a16:creationId xmlns:a16="http://schemas.microsoft.com/office/drawing/2014/main" id="{A982D153-165A-4EB1-937D-CDCF0C09F370}"/>
                </a:ext>
              </a:extLst>
            </p:cNvPr>
            <p:cNvSpPr/>
            <p:nvPr/>
          </p:nvSpPr>
          <p:spPr bwMode="auto">
            <a:xfrm>
              <a:off x="2978151" y="1516063"/>
              <a:ext cx="300038" cy="606425"/>
            </a:xfrm>
            <a:custGeom>
              <a:avLst/>
              <a:gdLst>
                <a:gd name="T0" fmla="*/ 0 w 80"/>
                <a:gd name="T1" fmla="*/ 25 h 161"/>
                <a:gd name="T2" fmla="*/ 0 w 80"/>
                <a:gd name="T3" fmla="*/ 56 h 161"/>
                <a:gd name="T4" fmla="*/ 45 w 80"/>
                <a:gd name="T5" fmla="*/ 30 h 161"/>
                <a:gd name="T6" fmla="*/ 45 w 80"/>
                <a:gd name="T7" fmla="*/ 161 h 161"/>
                <a:gd name="T8" fmla="*/ 80 w 80"/>
                <a:gd name="T9" fmla="*/ 161 h 161"/>
                <a:gd name="T10" fmla="*/ 80 w 80"/>
                <a:gd name="T11" fmla="*/ 14 h 161"/>
                <a:gd name="T12" fmla="*/ 39 w 80"/>
                <a:gd name="T13" fmla="*/ 0 h 161"/>
                <a:gd name="T14" fmla="*/ 30 w 80"/>
                <a:gd name="T15" fmla="*/ 8 h 161"/>
                <a:gd name="T16" fmla="*/ 0 w 80"/>
                <a:gd name="T17" fmla="*/ 2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61">
                  <a:moveTo>
                    <a:pt x="0" y="25"/>
                  </a:moveTo>
                  <a:cubicBezTo>
                    <a:pt x="0" y="56"/>
                    <a:pt x="0" y="56"/>
                    <a:pt x="0" y="56"/>
                  </a:cubicBezTo>
                  <a:cubicBezTo>
                    <a:pt x="18" y="51"/>
                    <a:pt x="33" y="42"/>
                    <a:pt x="45" y="30"/>
                  </a:cubicBezTo>
                  <a:cubicBezTo>
                    <a:pt x="45" y="161"/>
                    <a:pt x="45" y="161"/>
                    <a:pt x="45" y="161"/>
                  </a:cubicBezTo>
                  <a:cubicBezTo>
                    <a:pt x="80" y="161"/>
                    <a:pt x="80" y="161"/>
                    <a:pt x="80" y="161"/>
                  </a:cubicBezTo>
                  <a:cubicBezTo>
                    <a:pt x="80" y="14"/>
                    <a:pt x="80" y="14"/>
                    <a:pt x="80" y="14"/>
                  </a:cubicBezTo>
                  <a:cubicBezTo>
                    <a:pt x="67" y="8"/>
                    <a:pt x="53" y="3"/>
                    <a:pt x="39" y="0"/>
                  </a:cubicBezTo>
                  <a:cubicBezTo>
                    <a:pt x="36" y="3"/>
                    <a:pt x="33" y="6"/>
                    <a:pt x="30" y="8"/>
                  </a:cubicBezTo>
                  <a:cubicBezTo>
                    <a:pt x="19" y="16"/>
                    <a:pt x="9" y="22"/>
                    <a:pt x="0" y="25"/>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17" name="Freeform 8">
              <a:extLst>
                <a:ext uri="{FF2B5EF4-FFF2-40B4-BE49-F238E27FC236}">
                  <a16:creationId xmlns:a16="http://schemas.microsoft.com/office/drawing/2014/main" id="{5F6180DA-AE69-4124-AB56-52C87F24F0D5}"/>
                </a:ext>
              </a:extLst>
            </p:cNvPr>
            <p:cNvSpPr/>
            <p:nvPr/>
          </p:nvSpPr>
          <p:spPr bwMode="auto">
            <a:xfrm>
              <a:off x="3473451" y="1685926"/>
              <a:ext cx="328613" cy="447675"/>
            </a:xfrm>
            <a:custGeom>
              <a:avLst/>
              <a:gdLst>
                <a:gd name="T0" fmla="*/ 16 w 87"/>
                <a:gd name="T1" fmla="*/ 99 h 119"/>
                <a:gd name="T2" fmla="*/ 59 w 87"/>
                <a:gd name="T3" fmla="*/ 119 h 119"/>
                <a:gd name="T4" fmla="*/ 87 w 87"/>
                <a:gd name="T5" fmla="*/ 111 h 119"/>
                <a:gd name="T6" fmla="*/ 73 w 87"/>
                <a:gd name="T7" fmla="*/ 82 h 119"/>
                <a:gd name="T8" fmla="*/ 70 w 87"/>
                <a:gd name="T9" fmla="*/ 86 h 119"/>
                <a:gd name="T10" fmla="*/ 59 w 87"/>
                <a:gd name="T11" fmla="*/ 90 h 119"/>
                <a:gd name="T12" fmla="*/ 48 w 87"/>
                <a:gd name="T13" fmla="*/ 86 h 119"/>
                <a:gd name="T14" fmla="*/ 39 w 87"/>
                <a:gd name="T15" fmla="*/ 71 h 119"/>
                <a:gd name="T16" fmla="*/ 36 w 87"/>
                <a:gd name="T17" fmla="*/ 31 h 119"/>
                <a:gd name="T18" fmla="*/ 5 w 87"/>
                <a:gd name="T19" fmla="*/ 3 h 119"/>
                <a:gd name="T20" fmla="*/ 1 w 87"/>
                <a:gd name="T21" fmla="*/ 0 h 119"/>
                <a:gd name="T22" fmla="*/ 0 w 87"/>
                <a:gd name="T23" fmla="*/ 26 h 119"/>
                <a:gd name="T24" fmla="*/ 16 w 87"/>
                <a:gd name="T25" fmla="*/ 9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119">
                  <a:moveTo>
                    <a:pt x="16" y="99"/>
                  </a:moveTo>
                  <a:cubicBezTo>
                    <a:pt x="27" y="112"/>
                    <a:pt x="41" y="119"/>
                    <a:pt x="59" y="119"/>
                  </a:cubicBezTo>
                  <a:cubicBezTo>
                    <a:pt x="70" y="119"/>
                    <a:pt x="79" y="117"/>
                    <a:pt x="87" y="111"/>
                  </a:cubicBezTo>
                  <a:cubicBezTo>
                    <a:pt x="83" y="101"/>
                    <a:pt x="79" y="92"/>
                    <a:pt x="73" y="82"/>
                  </a:cubicBezTo>
                  <a:cubicBezTo>
                    <a:pt x="72" y="84"/>
                    <a:pt x="71" y="85"/>
                    <a:pt x="70" y="86"/>
                  </a:cubicBezTo>
                  <a:cubicBezTo>
                    <a:pt x="67" y="89"/>
                    <a:pt x="63" y="90"/>
                    <a:pt x="59" y="90"/>
                  </a:cubicBezTo>
                  <a:cubicBezTo>
                    <a:pt x="54" y="90"/>
                    <a:pt x="51" y="89"/>
                    <a:pt x="48" y="86"/>
                  </a:cubicBezTo>
                  <a:cubicBezTo>
                    <a:pt x="44" y="84"/>
                    <a:pt x="42" y="79"/>
                    <a:pt x="39" y="71"/>
                  </a:cubicBezTo>
                  <a:cubicBezTo>
                    <a:pt x="37" y="63"/>
                    <a:pt x="36" y="50"/>
                    <a:pt x="36" y="31"/>
                  </a:cubicBezTo>
                  <a:cubicBezTo>
                    <a:pt x="27" y="21"/>
                    <a:pt x="16" y="11"/>
                    <a:pt x="5" y="3"/>
                  </a:cubicBezTo>
                  <a:cubicBezTo>
                    <a:pt x="4" y="2"/>
                    <a:pt x="3" y="1"/>
                    <a:pt x="1" y="0"/>
                  </a:cubicBezTo>
                  <a:cubicBezTo>
                    <a:pt x="0" y="8"/>
                    <a:pt x="0" y="17"/>
                    <a:pt x="0" y="26"/>
                  </a:cubicBezTo>
                  <a:cubicBezTo>
                    <a:pt x="0" y="61"/>
                    <a:pt x="5" y="85"/>
                    <a:pt x="16" y="99"/>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18" name="Freeform 9">
              <a:extLst>
                <a:ext uri="{FF2B5EF4-FFF2-40B4-BE49-F238E27FC236}">
                  <a16:creationId xmlns:a16="http://schemas.microsoft.com/office/drawing/2014/main" id="{3579E4EB-39C4-425D-8588-B2BBC92C1815}"/>
                </a:ext>
              </a:extLst>
            </p:cNvPr>
            <p:cNvSpPr>
              <a:spLocks noEditPoints="1"/>
            </p:cNvSpPr>
            <p:nvPr/>
          </p:nvSpPr>
          <p:spPr bwMode="auto">
            <a:xfrm>
              <a:off x="1916113" y="2309813"/>
              <a:ext cx="409575" cy="696913"/>
            </a:xfrm>
            <a:custGeom>
              <a:avLst/>
              <a:gdLst>
                <a:gd name="T0" fmla="*/ 91 w 109"/>
                <a:gd name="T1" fmla="*/ 167 h 185"/>
                <a:gd name="T2" fmla="*/ 109 w 109"/>
                <a:gd name="T3" fmla="*/ 93 h 185"/>
                <a:gd name="T4" fmla="*/ 91 w 109"/>
                <a:gd name="T5" fmla="*/ 19 h 185"/>
                <a:gd name="T6" fmla="*/ 50 w 109"/>
                <a:gd name="T7" fmla="*/ 0 h 185"/>
                <a:gd name="T8" fmla="*/ 9 w 109"/>
                <a:gd name="T9" fmla="*/ 19 h 185"/>
                <a:gd name="T10" fmla="*/ 0 w 109"/>
                <a:gd name="T11" fmla="*/ 36 h 185"/>
                <a:gd name="T12" fmla="*/ 0 w 109"/>
                <a:gd name="T13" fmla="*/ 42 h 185"/>
                <a:gd name="T14" fmla="*/ 43 w 109"/>
                <a:gd name="T15" fmla="*/ 185 h 185"/>
                <a:gd name="T16" fmla="*/ 50 w 109"/>
                <a:gd name="T17" fmla="*/ 185 h 185"/>
                <a:gd name="T18" fmla="*/ 91 w 109"/>
                <a:gd name="T19" fmla="*/ 167 h 185"/>
                <a:gd name="T20" fmla="*/ 39 w 109"/>
                <a:gd name="T21" fmla="*/ 152 h 185"/>
                <a:gd name="T22" fmla="*/ 31 w 109"/>
                <a:gd name="T23" fmla="*/ 137 h 185"/>
                <a:gd name="T24" fmla="*/ 28 w 109"/>
                <a:gd name="T25" fmla="*/ 93 h 185"/>
                <a:gd name="T26" fmla="*/ 31 w 109"/>
                <a:gd name="T27" fmla="*/ 47 h 185"/>
                <a:gd name="T28" fmla="*/ 39 w 109"/>
                <a:gd name="T29" fmla="*/ 33 h 185"/>
                <a:gd name="T30" fmla="*/ 50 w 109"/>
                <a:gd name="T31" fmla="*/ 29 h 185"/>
                <a:gd name="T32" fmla="*/ 61 w 109"/>
                <a:gd name="T33" fmla="*/ 33 h 185"/>
                <a:gd name="T34" fmla="*/ 70 w 109"/>
                <a:gd name="T35" fmla="*/ 49 h 185"/>
                <a:gd name="T36" fmla="*/ 73 w 109"/>
                <a:gd name="T37" fmla="*/ 93 h 185"/>
                <a:gd name="T38" fmla="*/ 69 w 109"/>
                <a:gd name="T39" fmla="*/ 138 h 185"/>
                <a:gd name="T40" fmla="*/ 61 w 109"/>
                <a:gd name="T41" fmla="*/ 152 h 185"/>
                <a:gd name="T42" fmla="*/ 50 w 109"/>
                <a:gd name="T43" fmla="*/ 156 h 185"/>
                <a:gd name="T44" fmla="*/ 39 w 109"/>
                <a:gd name="T45" fmla="*/ 15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185">
                  <a:moveTo>
                    <a:pt x="91" y="167"/>
                  </a:moveTo>
                  <a:cubicBezTo>
                    <a:pt x="103" y="152"/>
                    <a:pt x="109" y="127"/>
                    <a:pt x="109" y="93"/>
                  </a:cubicBezTo>
                  <a:cubicBezTo>
                    <a:pt x="109" y="58"/>
                    <a:pt x="103" y="34"/>
                    <a:pt x="91" y="19"/>
                  </a:cubicBezTo>
                  <a:cubicBezTo>
                    <a:pt x="82" y="6"/>
                    <a:pt x="68" y="0"/>
                    <a:pt x="50" y="0"/>
                  </a:cubicBezTo>
                  <a:cubicBezTo>
                    <a:pt x="33" y="0"/>
                    <a:pt x="19" y="6"/>
                    <a:pt x="9" y="19"/>
                  </a:cubicBezTo>
                  <a:cubicBezTo>
                    <a:pt x="6" y="23"/>
                    <a:pt x="2" y="29"/>
                    <a:pt x="0" y="36"/>
                  </a:cubicBezTo>
                  <a:cubicBezTo>
                    <a:pt x="0" y="38"/>
                    <a:pt x="0" y="40"/>
                    <a:pt x="0" y="42"/>
                  </a:cubicBezTo>
                  <a:cubicBezTo>
                    <a:pt x="0" y="95"/>
                    <a:pt x="16" y="144"/>
                    <a:pt x="43" y="185"/>
                  </a:cubicBezTo>
                  <a:cubicBezTo>
                    <a:pt x="45" y="185"/>
                    <a:pt x="48" y="185"/>
                    <a:pt x="50" y="185"/>
                  </a:cubicBezTo>
                  <a:cubicBezTo>
                    <a:pt x="68" y="185"/>
                    <a:pt x="82" y="179"/>
                    <a:pt x="91" y="167"/>
                  </a:cubicBezTo>
                  <a:close/>
                  <a:moveTo>
                    <a:pt x="39" y="152"/>
                  </a:moveTo>
                  <a:cubicBezTo>
                    <a:pt x="36" y="150"/>
                    <a:pt x="33" y="145"/>
                    <a:pt x="31" y="137"/>
                  </a:cubicBezTo>
                  <a:cubicBezTo>
                    <a:pt x="29" y="129"/>
                    <a:pt x="28" y="114"/>
                    <a:pt x="28" y="93"/>
                  </a:cubicBezTo>
                  <a:cubicBezTo>
                    <a:pt x="28" y="71"/>
                    <a:pt x="29" y="56"/>
                    <a:pt x="31" y="47"/>
                  </a:cubicBezTo>
                  <a:cubicBezTo>
                    <a:pt x="33" y="40"/>
                    <a:pt x="36" y="36"/>
                    <a:pt x="39" y="33"/>
                  </a:cubicBezTo>
                  <a:cubicBezTo>
                    <a:pt x="42" y="30"/>
                    <a:pt x="46" y="29"/>
                    <a:pt x="50" y="29"/>
                  </a:cubicBezTo>
                  <a:cubicBezTo>
                    <a:pt x="55" y="29"/>
                    <a:pt x="58" y="30"/>
                    <a:pt x="61" y="33"/>
                  </a:cubicBezTo>
                  <a:cubicBezTo>
                    <a:pt x="65" y="36"/>
                    <a:pt x="67" y="41"/>
                    <a:pt x="70" y="49"/>
                  </a:cubicBezTo>
                  <a:cubicBezTo>
                    <a:pt x="72" y="57"/>
                    <a:pt x="73" y="71"/>
                    <a:pt x="73" y="93"/>
                  </a:cubicBezTo>
                  <a:cubicBezTo>
                    <a:pt x="73" y="114"/>
                    <a:pt x="72" y="129"/>
                    <a:pt x="69" y="138"/>
                  </a:cubicBezTo>
                  <a:cubicBezTo>
                    <a:pt x="67" y="145"/>
                    <a:pt x="65" y="150"/>
                    <a:pt x="61" y="152"/>
                  </a:cubicBezTo>
                  <a:cubicBezTo>
                    <a:pt x="58" y="155"/>
                    <a:pt x="55" y="156"/>
                    <a:pt x="50" y="156"/>
                  </a:cubicBezTo>
                  <a:cubicBezTo>
                    <a:pt x="46" y="156"/>
                    <a:pt x="42" y="155"/>
                    <a:pt x="39" y="152"/>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19" name="Freeform 10">
              <a:extLst>
                <a:ext uri="{FF2B5EF4-FFF2-40B4-BE49-F238E27FC236}">
                  <a16:creationId xmlns:a16="http://schemas.microsoft.com/office/drawing/2014/main" id="{060844AB-1341-421E-9F42-72F41F1BF448}"/>
                </a:ext>
              </a:extLst>
            </p:cNvPr>
            <p:cNvSpPr/>
            <p:nvPr/>
          </p:nvSpPr>
          <p:spPr bwMode="auto">
            <a:xfrm>
              <a:off x="2451101" y="2309813"/>
              <a:ext cx="296863" cy="685800"/>
            </a:xfrm>
            <a:custGeom>
              <a:avLst/>
              <a:gdLst>
                <a:gd name="T0" fmla="*/ 29 w 79"/>
                <a:gd name="T1" fmla="*/ 29 h 182"/>
                <a:gd name="T2" fmla="*/ 0 w 79"/>
                <a:gd name="T3" fmla="*/ 46 h 182"/>
                <a:gd name="T4" fmla="*/ 0 w 79"/>
                <a:gd name="T5" fmla="*/ 78 h 182"/>
                <a:gd name="T6" fmla="*/ 44 w 79"/>
                <a:gd name="T7" fmla="*/ 51 h 182"/>
                <a:gd name="T8" fmla="*/ 44 w 79"/>
                <a:gd name="T9" fmla="*/ 182 h 182"/>
                <a:gd name="T10" fmla="*/ 79 w 79"/>
                <a:gd name="T11" fmla="*/ 182 h 182"/>
                <a:gd name="T12" fmla="*/ 79 w 79"/>
                <a:gd name="T13" fmla="*/ 0 h 182"/>
                <a:gd name="T14" fmla="*/ 51 w 79"/>
                <a:gd name="T15" fmla="*/ 0 h 182"/>
                <a:gd name="T16" fmla="*/ 29 w 79"/>
                <a:gd name="T17" fmla="*/ 2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82">
                  <a:moveTo>
                    <a:pt x="29" y="29"/>
                  </a:moveTo>
                  <a:cubicBezTo>
                    <a:pt x="18" y="37"/>
                    <a:pt x="9" y="43"/>
                    <a:pt x="0" y="46"/>
                  </a:cubicBezTo>
                  <a:cubicBezTo>
                    <a:pt x="0" y="78"/>
                    <a:pt x="0" y="78"/>
                    <a:pt x="0" y="78"/>
                  </a:cubicBezTo>
                  <a:cubicBezTo>
                    <a:pt x="17" y="72"/>
                    <a:pt x="32" y="63"/>
                    <a:pt x="44" y="51"/>
                  </a:cubicBezTo>
                  <a:cubicBezTo>
                    <a:pt x="44" y="182"/>
                    <a:pt x="44" y="182"/>
                    <a:pt x="44" y="182"/>
                  </a:cubicBezTo>
                  <a:cubicBezTo>
                    <a:pt x="79" y="182"/>
                    <a:pt x="79" y="182"/>
                    <a:pt x="79" y="182"/>
                  </a:cubicBezTo>
                  <a:cubicBezTo>
                    <a:pt x="79" y="0"/>
                    <a:pt x="79" y="0"/>
                    <a:pt x="79" y="0"/>
                  </a:cubicBezTo>
                  <a:cubicBezTo>
                    <a:pt x="51" y="0"/>
                    <a:pt x="51" y="0"/>
                    <a:pt x="51" y="0"/>
                  </a:cubicBezTo>
                  <a:cubicBezTo>
                    <a:pt x="47" y="11"/>
                    <a:pt x="40" y="21"/>
                    <a:pt x="29" y="29"/>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20" name="Freeform 11">
              <a:extLst>
                <a:ext uri="{FF2B5EF4-FFF2-40B4-BE49-F238E27FC236}">
                  <a16:creationId xmlns:a16="http://schemas.microsoft.com/office/drawing/2014/main" id="{622376D9-6861-4C02-8B74-9DF12359CEB0}"/>
                </a:ext>
              </a:extLst>
            </p:cNvPr>
            <p:cNvSpPr/>
            <p:nvPr/>
          </p:nvSpPr>
          <p:spPr bwMode="auto">
            <a:xfrm>
              <a:off x="2924176" y="2309813"/>
              <a:ext cx="301625" cy="685800"/>
            </a:xfrm>
            <a:custGeom>
              <a:avLst/>
              <a:gdLst>
                <a:gd name="T0" fmla="*/ 30 w 80"/>
                <a:gd name="T1" fmla="*/ 29 h 182"/>
                <a:gd name="T2" fmla="*/ 0 w 80"/>
                <a:gd name="T3" fmla="*/ 46 h 182"/>
                <a:gd name="T4" fmla="*/ 0 w 80"/>
                <a:gd name="T5" fmla="*/ 78 h 182"/>
                <a:gd name="T6" fmla="*/ 45 w 80"/>
                <a:gd name="T7" fmla="*/ 51 h 182"/>
                <a:gd name="T8" fmla="*/ 45 w 80"/>
                <a:gd name="T9" fmla="*/ 182 h 182"/>
                <a:gd name="T10" fmla="*/ 80 w 80"/>
                <a:gd name="T11" fmla="*/ 182 h 182"/>
                <a:gd name="T12" fmla="*/ 80 w 80"/>
                <a:gd name="T13" fmla="*/ 0 h 182"/>
                <a:gd name="T14" fmla="*/ 52 w 80"/>
                <a:gd name="T15" fmla="*/ 0 h 182"/>
                <a:gd name="T16" fmla="*/ 30 w 80"/>
                <a:gd name="T17" fmla="*/ 29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82">
                  <a:moveTo>
                    <a:pt x="30" y="29"/>
                  </a:moveTo>
                  <a:cubicBezTo>
                    <a:pt x="19" y="37"/>
                    <a:pt x="10" y="43"/>
                    <a:pt x="0" y="46"/>
                  </a:cubicBezTo>
                  <a:cubicBezTo>
                    <a:pt x="0" y="78"/>
                    <a:pt x="0" y="78"/>
                    <a:pt x="0" y="78"/>
                  </a:cubicBezTo>
                  <a:cubicBezTo>
                    <a:pt x="18" y="72"/>
                    <a:pt x="33" y="63"/>
                    <a:pt x="45" y="51"/>
                  </a:cubicBezTo>
                  <a:cubicBezTo>
                    <a:pt x="45" y="182"/>
                    <a:pt x="45" y="182"/>
                    <a:pt x="45" y="182"/>
                  </a:cubicBezTo>
                  <a:cubicBezTo>
                    <a:pt x="80" y="182"/>
                    <a:pt x="80" y="182"/>
                    <a:pt x="80" y="182"/>
                  </a:cubicBezTo>
                  <a:cubicBezTo>
                    <a:pt x="80" y="0"/>
                    <a:pt x="80" y="0"/>
                    <a:pt x="80" y="0"/>
                  </a:cubicBezTo>
                  <a:cubicBezTo>
                    <a:pt x="52" y="0"/>
                    <a:pt x="52" y="0"/>
                    <a:pt x="52" y="0"/>
                  </a:cubicBezTo>
                  <a:cubicBezTo>
                    <a:pt x="48" y="11"/>
                    <a:pt x="41" y="21"/>
                    <a:pt x="30" y="29"/>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21" name="Freeform 12">
              <a:extLst>
                <a:ext uri="{FF2B5EF4-FFF2-40B4-BE49-F238E27FC236}">
                  <a16:creationId xmlns:a16="http://schemas.microsoft.com/office/drawing/2014/main" id="{01B603AC-7860-4A22-B3F6-5B28EB1A4823}"/>
                </a:ext>
              </a:extLst>
            </p:cNvPr>
            <p:cNvSpPr>
              <a:spLocks noEditPoints="1"/>
            </p:cNvSpPr>
            <p:nvPr/>
          </p:nvSpPr>
          <p:spPr bwMode="auto">
            <a:xfrm>
              <a:off x="3421063" y="2309813"/>
              <a:ext cx="441325" cy="696913"/>
            </a:xfrm>
            <a:custGeom>
              <a:avLst/>
              <a:gdLst>
                <a:gd name="T0" fmla="*/ 59 w 117"/>
                <a:gd name="T1" fmla="*/ 0 h 185"/>
                <a:gd name="T2" fmla="*/ 18 w 117"/>
                <a:gd name="T3" fmla="*/ 19 h 185"/>
                <a:gd name="T4" fmla="*/ 0 w 117"/>
                <a:gd name="T5" fmla="*/ 92 h 185"/>
                <a:gd name="T6" fmla="*/ 16 w 117"/>
                <a:gd name="T7" fmla="*/ 165 h 185"/>
                <a:gd name="T8" fmla="*/ 59 w 117"/>
                <a:gd name="T9" fmla="*/ 185 h 185"/>
                <a:gd name="T10" fmla="*/ 79 w 117"/>
                <a:gd name="T11" fmla="*/ 182 h 185"/>
                <a:gd name="T12" fmla="*/ 117 w 117"/>
                <a:gd name="T13" fmla="*/ 79 h 185"/>
                <a:gd name="T14" fmla="*/ 100 w 117"/>
                <a:gd name="T15" fmla="*/ 19 h 185"/>
                <a:gd name="T16" fmla="*/ 59 w 117"/>
                <a:gd name="T17" fmla="*/ 0 h 185"/>
                <a:gd name="T18" fmla="*/ 78 w 117"/>
                <a:gd name="T19" fmla="*/ 138 h 185"/>
                <a:gd name="T20" fmla="*/ 70 w 117"/>
                <a:gd name="T21" fmla="*/ 152 h 185"/>
                <a:gd name="T22" fmla="*/ 59 w 117"/>
                <a:gd name="T23" fmla="*/ 156 h 185"/>
                <a:gd name="T24" fmla="*/ 48 w 117"/>
                <a:gd name="T25" fmla="*/ 152 h 185"/>
                <a:gd name="T26" fmla="*/ 39 w 117"/>
                <a:gd name="T27" fmla="*/ 137 h 185"/>
                <a:gd name="T28" fmla="*/ 36 w 117"/>
                <a:gd name="T29" fmla="*/ 93 h 185"/>
                <a:gd name="T30" fmla="*/ 40 w 117"/>
                <a:gd name="T31" fmla="*/ 47 h 185"/>
                <a:gd name="T32" fmla="*/ 47 w 117"/>
                <a:gd name="T33" fmla="*/ 33 h 185"/>
                <a:gd name="T34" fmla="*/ 59 w 117"/>
                <a:gd name="T35" fmla="*/ 29 h 185"/>
                <a:gd name="T36" fmla="*/ 70 w 117"/>
                <a:gd name="T37" fmla="*/ 33 h 185"/>
                <a:gd name="T38" fmla="*/ 78 w 117"/>
                <a:gd name="T39" fmla="*/ 49 h 185"/>
                <a:gd name="T40" fmla="*/ 81 w 117"/>
                <a:gd name="T41" fmla="*/ 93 h 185"/>
                <a:gd name="T42" fmla="*/ 78 w 117"/>
                <a:gd name="T43" fmla="*/ 13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7" h="185">
                  <a:moveTo>
                    <a:pt x="59" y="0"/>
                  </a:moveTo>
                  <a:cubicBezTo>
                    <a:pt x="41" y="0"/>
                    <a:pt x="28" y="6"/>
                    <a:pt x="18" y="19"/>
                  </a:cubicBezTo>
                  <a:cubicBezTo>
                    <a:pt x="6" y="34"/>
                    <a:pt x="0" y="58"/>
                    <a:pt x="0" y="92"/>
                  </a:cubicBezTo>
                  <a:cubicBezTo>
                    <a:pt x="0" y="127"/>
                    <a:pt x="5" y="151"/>
                    <a:pt x="16" y="165"/>
                  </a:cubicBezTo>
                  <a:cubicBezTo>
                    <a:pt x="27" y="178"/>
                    <a:pt x="41" y="185"/>
                    <a:pt x="59" y="185"/>
                  </a:cubicBezTo>
                  <a:cubicBezTo>
                    <a:pt x="66" y="185"/>
                    <a:pt x="73" y="184"/>
                    <a:pt x="79" y="182"/>
                  </a:cubicBezTo>
                  <a:cubicBezTo>
                    <a:pt x="99" y="151"/>
                    <a:pt x="112" y="116"/>
                    <a:pt x="117" y="79"/>
                  </a:cubicBezTo>
                  <a:cubicBezTo>
                    <a:pt x="116" y="52"/>
                    <a:pt x="110" y="32"/>
                    <a:pt x="100" y="19"/>
                  </a:cubicBezTo>
                  <a:cubicBezTo>
                    <a:pt x="90" y="6"/>
                    <a:pt x="76" y="0"/>
                    <a:pt x="59" y="0"/>
                  </a:cubicBezTo>
                  <a:close/>
                  <a:moveTo>
                    <a:pt x="78" y="138"/>
                  </a:moveTo>
                  <a:cubicBezTo>
                    <a:pt x="76" y="145"/>
                    <a:pt x="73" y="150"/>
                    <a:pt x="70" y="152"/>
                  </a:cubicBezTo>
                  <a:cubicBezTo>
                    <a:pt x="67" y="155"/>
                    <a:pt x="63" y="156"/>
                    <a:pt x="59" y="156"/>
                  </a:cubicBezTo>
                  <a:cubicBezTo>
                    <a:pt x="55" y="156"/>
                    <a:pt x="51" y="155"/>
                    <a:pt x="48" y="152"/>
                  </a:cubicBezTo>
                  <a:cubicBezTo>
                    <a:pt x="44" y="150"/>
                    <a:pt x="41" y="145"/>
                    <a:pt x="39" y="137"/>
                  </a:cubicBezTo>
                  <a:cubicBezTo>
                    <a:pt x="37" y="129"/>
                    <a:pt x="36" y="114"/>
                    <a:pt x="36" y="93"/>
                  </a:cubicBezTo>
                  <a:cubicBezTo>
                    <a:pt x="36" y="71"/>
                    <a:pt x="37" y="56"/>
                    <a:pt x="40" y="47"/>
                  </a:cubicBezTo>
                  <a:cubicBezTo>
                    <a:pt x="42" y="40"/>
                    <a:pt x="44" y="36"/>
                    <a:pt x="47" y="33"/>
                  </a:cubicBezTo>
                  <a:cubicBezTo>
                    <a:pt x="51" y="30"/>
                    <a:pt x="55" y="29"/>
                    <a:pt x="59" y="29"/>
                  </a:cubicBezTo>
                  <a:cubicBezTo>
                    <a:pt x="63" y="29"/>
                    <a:pt x="67" y="30"/>
                    <a:pt x="70" y="33"/>
                  </a:cubicBezTo>
                  <a:cubicBezTo>
                    <a:pt x="73" y="36"/>
                    <a:pt x="76" y="41"/>
                    <a:pt x="78" y="49"/>
                  </a:cubicBezTo>
                  <a:cubicBezTo>
                    <a:pt x="80" y="57"/>
                    <a:pt x="81" y="71"/>
                    <a:pt x="81" y="93"/>
                  </a:cubicBezTo>
                  <a:cubicBezTo>
                    <a:pt x="81" y="114"/>
                    <a:pt x="80" y="129"/>
                    <a:pt x="78" y="138"/>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22" name="Freeform 13">
              <a:extLst>
                <a:ext uri="{FF2B5EF4-FFF2-40B4-BE49-F238E27FC236}">
                  <a16:creationId xmlns:a16="http://schemas.microsoft.com/office/drawing/2014/main" id="{4DE9B1E9-CD55-4D8B-A3CD-4B97F81C3759}"/>
                </a:ext>
              </a:extLst>
            </p:cNvPr>
            <p:cNvSpPr/>
            <p:nvPr/>
          </p:nvSpPr>
          <p:spPr bwMode="auto">
            <a:xfrm>
              <a:off x="2443163" y="3182938"/>
              <a:ext cx="252413" cy="244475"/>
            </a:xfrm>
            <a:custGeom>
              <a:avLst/>
              <a:gdLst>
                <a:gd name="T0" fmla="*/ 39 w 67"/>
                <a:gd name="T1" fmla="*/ 0 h 65"/>
                <a:gd name="T2" fmla="*/ 17 w 67"/>
                <a:gd name="T3" fmla="*/ 29 h 65"/>
                <a:gd name="T4" fmla="*/ 0 w 67"/>
                <a:gd name="T5" fmla="*/ 41 h 65"/>
                <a:gd name="T6" fmla="*/ 30 w 67"/>
                <a:gd name="T7" fmla="*/ 54 h 65"/>
                <a:gd name="T8" fmla="*/ 32 w 67"/>
                <a:gd name="T9" fmla="*/ 51 h 65"/>
                <a:gd name="T10" fmla="*/ 32 w 67"/>
                <a:gd name="T11" fmla="*/ 55 h 65"/>
                <a:gd name="T12" fmla="*/ 67 w 67"/>
                <a:gd name="T13" fmla="*/ 65 h 65"/>
                <a:gd name="T14" fmla="*/ 67 w 67"/>
                <a:gd name="T15" fmla="*/ 0 h 65"/>
                <a:gd name="T16" fmla="*/ 39 w 67"/>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65">
                  <a:moveTo>
                    <a:pt x="39" y="0"/>
                  </a:moveTo>
                  <a:cubicBezTo>
                    <a:pt x="35" y="11"/>
                    <a:pt x="28" y="21"/>
                    <a:pt x="17" y="29"/>
                  </a:cubicBezTo>
                  <a:cubicBezTo>
                    <a:pt x="11" y="34"/>
                    <a:pt x="6" y="38"/>
                    <a:pt x="0" y="41"/>
                  </a:cubicBezTo>
                  <a:cubicBezTo>
                    <a:pt x="10" y="46"/>
                    <a:pt x="19" y="50"/>
                    <a:pt x="30" y="54"/>
                  </a:cubicBezTo>
                  <a:cubicBezTo>
                    <a:pt x="31" y="53"/>
                    <a:pt x="32" y="52"/>
                    <a:pt x="32" y="51"/>
                  </a:cubicBezTo>
                  <a:cubicBezTo>
                    <a:pt x="32" y="55"/>
                    <a:pt x="32" y="55"/>
                    <a:pt x="32" y="55"/>
                  </a:cubicBezTo>
                  <a:cubicBezTo>
                    <a:pt x="44" y="59"/>
                    <a:pt x="55" y="62"/>
                    <a:pt x="67" y="65"/>
                  </a:cubicBezTo>
                  <a:cubicBezTo>
                    <a:pt x="67" y="0"/>
                    <a:pt x="67" y="0"/>
                    <a:pt x="67" y="0"/>
                  </a:cubicBezTo>
                  <a:lnTo>
                    <a:pt x="39" y="0"/>
                  </a:ln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23" name="Freeform 14">
              <a:extLst>
                <a:ext uri="{FF2B5EF4-FFF2-40B4-BE49-F238E27FC236}">
                  <a16:creationId xmlns:a16="http://schemas.microsoft.com/office/drawing/2014/main" id="{F1FE9A2B-40AB-4E91-A7B7-7227D73A0084}"/>
                </a:ext>
              </a:extLst>
            </p:cNvPr>
            <p:cNvSpPr/>
            <p:nvPr/>
          </p:nvSpPr>
          <p:spPr bwMode="auto">
            <a:xfrm>
              <a:off x="2894013" y="3182938"/>
              <a:ext cx="417513" cy="263525"/>
            </a:xfrm>
            <a:custGeom>
              <a:avLst/>
              <a:gdLst>
                <a:gd name="T0" fmla="*/ 58 w 111"/>
                <a:gd name="T1" fmla="*/ 0 h 70"/>
                <a:gd name="T2" fmla="*/ 17 w 111"/>
                <a:gd name="T3" fmla="*/ 19 h 70"/>
                <a:gd name="T4" fmla="*/ 0 w 111"/>
                <a:gd name="T5" fmla="*/ 70 h 70"/>
                <a:gd name="T6" fmla="*/ 36 w 111"/>
                <a:gd name="T7" fmla="*/ 67 h 70"/>
                <a:gd name="T8" fmla="*/ 39 w 111"/>
                <a:gd name="T9" fmla="*/ 47 h 70"/>
                <a:gd name="T10" fmla="*/ 47 w 111"/>
                <a:gd name="T11" fmla="*/ 33 h 70"/>
                <a:gd name="T12" fmla="*/ 58 w 111"/>
                <a:gd name="T13" fmla="*/ 29 h 70"/>
                <a:gd name="T14" fmla="*/ 69 w 111"/>
                <a:gd name="T15" fmla="*/ 33 h 70"/>
                <a:gd name="T16" fmla="*/ 77 w 111"/>
                <a:gd name="T17" fmla="*/ 49 h 70"/>
                <a:gd name="T18" fmla="*/ 79 w 111"/>
                <a:gd name="T19" fmla="*/ 58 h 70"/>
                <a:gd name="T20" fmla="*/ 111 w 111"/>
                <a:gd name="T21" fmla="*/ 45 h 70"/>
                <a:gd name="T22" fmla="*/ 99 w 111"/>
                <a:gd name="T23" fmla="*/ 19 h 70"/>
                <a:gd name="T24" fmla="*/ 58 w 11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70">
                  <a:moveTo>
                    <a:pt x="58" y="0"/>
                  </a:moveTo>
                  <a:cubicBezTo>
                    <a:pt x="40" y="0"/>
                    <a:pt x="27" y="7"/>
                    <a:pt x="17" y="19"/>
                  </a:cubicBezTo>
                  <a:cubicBezTo>
                    <a:pt x="8" y="30"/>
                    <a:pt x="2" y="47"/>
                    <a:pt x="0" y="70"/>
                  </a:cubicBezTo>
                  <a:cubicBezTo>
                    <a:pt x="12" y="70"/>
                    <a:pt x="24" y="69"/>
                    <a:pt x="36" y="67"/>
                  </a:cubicBezTo>
                  <a:cubicBezTo>
                    <a:pt x="37" y="59"/>
                    <a:pt x="38" y="52"/>
                    <a:pt x="39" y="47"/>
                  </a:cubicBezTo>
                  <a:cubicBezTo>
                    <a:pt x="41" y="40"/>
                    <a:pt x="43" y="36"/>
                    <a:pt x="47" y="33"/>
                  </a:cubicBezTo>
                  <a:cubicBezTo>
                    <a:pt x="50" y="30"/>
                    <a:pt x="54" y="29"/>
                    <a:pt x="58" y="29"/>
                  </a:cubicBezTo>
                  <a:cubicBezTo>
                    <a:pt x="62" y="29"/>
                    <a:pt x="66" y="30"/>
                    <a:pt x="69" y="33"/>
                  </a:cubicBezTo>
                  <a:cubicBezTo>
                    <a:pt x="72" y="36"/>
                    <a:pt x="75" y="41"/>
                    <a:pt x="77" y="49"/>
                  </a:cubicBezTo>
                  <a:cubicBezTo>
                    <a:pt x="78" y="51"/>
                    <a:pt x="78" y="54"/>
                    <a:pt x="79" y="58"/>
                  </a:cubicBezTo>
                  <a:cubicBezTo>
                    <a:pt x="90" y="54"/>
                    <a:pt x="101" y="50"/>
                    <a:pt x="111" y="45"/>
                  </a:cubicBezTo>
                  <a:cubicBezTo>
                    <a:pt x="108" y="34"/>
                    <a:pt x="104" y="26"/>
                    <a:pt x="99" y="19"/>
                  </a:cubicBezTo>
                  <a:cubicBezTo>
                    <a:pt x="89" y="7"/>
                    <a:pt x="75" y="0"/>
                    <a:pt x="58" y="0"/>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24" name="Freeform 15">
              <a:extLst>
                <a:ext uri="{FF2B5EF4-FFF2-40B4-BE49-F238E27FC236}">
                  <a16:creationId xmlns:a16="http://schemas.microsoft.com/office/drawing/2014/main" id="{96A11DC2-9007-4F34-BB75-B9F7558CB9C7}"/>
                </a:ext>
              </a:extLst>
            </p:cNvPr>
            <p:cNvSpPr>
              <a:spLocks noEditPoints="1"/>
            </p:cNvSpPr>
            <p:nvPr/>
          </p:nvSpPr>
          <p:spPr bwMode="auto">
            <a:xfrm>
              <a:off x="1682751" y="1249363"/>
              <a:ext cx="2424113" cy="2419350"/>
            </a:xfrm>
            <a:custGeom>
              <a:avLst/>
              <a:gdLst>
                <a:gd name="T0" fmla="*/ 322 w 644"/>
                <a:gd name="T1" fmla="*/ 643 h 643"/>
                <a:gd name="T2" fmla="*/ 0 w 644"/>
                <a:gd name="T3" fmla="*/ 322 h 643"/>
                <a:gd name="T4" fmla="*/ 322 w 644"/>
                <a:gd name="T5" fmla="*/ 0 h 643"/>
                <a:gd name="T6" fmla="*/ 461 w 644"/>
                <a:gd name="T7" fmla="*/ 32 h 643"/>
                <a:gd name="T8" fmla="*/ 618 w 644"/>
                <a:gd name="T9" fmla="*/ 195 h 643"/>
                <a:gd name="T10" fmla="*/ 644 w 644"/>
                <a:gd name="T11" fmla="*/ 322 h 643"/>
                <a:gd name="T12" fmla="*/ 642 w 644"/>
                <a:gd name="T13" fmla="*/ 356 h 643"/>
                <a:gd name="T14" fmla="*/ 576 w 644"/>
                <a:gd name="T15" fmla="*/ 519 h 643"/>
                <a:gd name="T16" fmla="*/ 322 w 644"/>
                <a:gd name="T17" fmla="*/ 643 h 643"/>
                <a:gd name="T18" fmla="*/ 322 w 644"/>
                <a:gd name="T19" fmla="*/ 25 h 643"/>
                <a:gd name="T20" fmla="*/ 25 w 644"/>
                <a:gd name="T21" fmla="*/ 322 h 643"/>
                <a:gd name="T22" fmla="*/ 322 w 644"/>
                <a:gd name="T23" fmla="*/ 618 h 643"/>
                <a:gd name="T24" fmla="*/ 556 w 644"/>
                <a:gd name="T25" fmla="*/ 503 h 643"/>
                <a:gd name="T26" fmla="*/ 556 w 644"/>
                <a:gd name="T27" fmla="*/ 503 h 643"/>
                <a:gd name="T28" fmla="*/ 617 w 644"/>
                <a:gd name="T29" fmla="*/ 353 h 643"/>
                <a:gd name="T30" fmla="*/ 618 w 644"/>
                <a:gd name="T31" fmla="*/ 322 h 643"/>
                <a:gd name="T32" fmla="*/ 595 w 644"/>
                <a:gd name="T33" fmla="*/ 205 h 643"/>
                <a:gd name="T34" fmla="*/ 450 w 644"/>
                <a:gd name="T35" fmla="*/ 55 h 643"/>
                <a:gd name="T36" fmla="*/ 322 w 644"/>
                <a:gd name="T37" fmla="*/ 25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4" h="643">
                  <a:moveTo>
                    <a:pt x="322" y="643"/>
                  </a:moveTo>
                  <a:cubicBezTo>
                    <a:pt x="144" y="643"/>
                    <a:pt x="0" y="499"/>
                    <a:pt x="0" y="322"/>
                  </a:cubicBezTo>
                  <a:cubicBezTo>
                    <a:pt x="0" y="144"/>
                    <a:pt x="144" y="0"/>
                    <a:pt x="322" y="0"/>
                  </a:cubicBezTo>
                  <a:cubicBezTo>
                    <a:pt x="370" y="0"/>
                    <a:pt x="417" y="11"/>
                    <a:pt x="461" y="32"/>
                  </a:cubicBezTo>
                  <a:cubicBezTo>
                    <a:pt x="532" y="66"/>
                    <a:pt x="587" y="124"/>
                    <a:pt x="618" y="195"/>
                  </a:cubicBezTo>
                  <a:cubicBezTo>
                    <a:pt x="635" y="235"/>
                    <a:pt x="644" y="278"/>
                    <a:pt x="644" y="322"/>
                  </a:cubicBezTo>
                  <a:cubicBezTo>
                    <a:pt x="644" y="333"/>
                    <a:pt x="643" y="344"/>
                    <a:pt x="642" y="356"/>
                  </a:cubicBezTo>
                  <a:cubicBezTo>
                    <a:pt x="635" y="415"/>
                    <a:pt x="613" y="471"/>
                    <a:pt x="576" y="519"/>
                  </a:cubicBezTo>
                  <a:cubicBezTo>
                    <a:pt x="514" y="598"/>
                    <a:pt x="422" y="643"/>
                    <a:pt x="322" y="643"/>
                  </a:cubicBezTo>
                  <a:close/>
                  <a:moveTo>
                    <a:pt x="322" y="25"/>
                  </a:moveTo>
                  <a:cubicBezTo>
                    <a:pt x="158" y="25"/>
                    <a:pt x="25" y="158"/>
                    <a:pt x="25" y="322"/>
                  </a:cubicBezTo>
                  <a:cubicBezTo>
                    <a:pt x="25" y="485"/>
                    <a:pt x="158" y="618"/>
                    <a:pt x="322" y="618"/>
                  </a:cubicBezTo>
                  <a:cubicBezTo>
                    <a:pt x="414" y="618"/>
                    <a:pt x="499" y="576"/>
                    <a:pt x="556" y="503"/>
                  </a:cubicBezTo>
                  <a:cubicBezTo>
                    <a:pt x="556" y="503"/>
                    <a:pt x="556" y="503"/>
                    <a:pt x="556" y="503"/>
                  </a:cubicBezTo>
                  <a:cubicBezTo>
                    <a:pt x="590" y="460"/>
                    <a:pt x="611" y="408"/>
                    <a:pt x="617" y="353"/>
                  </a:cubicBezTo>
                  <a:cubicBezTo>
                    <a:pt x="618" y="342"/>
                    <a:pt x="618" y="332"/>
                    <a:pt x="618" y="322"/>
                  </a:cubicBezTo>
                  <a:cubicBezTo>
                    <a:pt x="618" y="281"/>
                    <a:pt x="610" y="242"/>
                    <a:pt x="595" y="205"/>
                  </a:cubicBezTo>
                  <a:cubicBezTo>
                    <a:pt x="566" y="139"/>
                    <a:pt x="515" y="86"/>
                    <a:pt x="450" y="55"/>
                  </a:cubicBezTo>
                  <a:cubicBezTo>
                    <a:pt x="410" y="35"/>
                    <a:pt x="366" y="25"/>
                    <a:pt x="322" y="25"/>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25" name="Freeform 16">
              <a:extLst>
                <a:ext uri="{FF2B5EF4-FFF2-40B4-BE49-F238E27FC236}">
                  <a16:creationId xmlns:a16="http://schemas.microsoft.com/office/drawing/2014/main" id="{7CA70559-81D9-4B54-B485-60AC5E957E9E}"/>
                </a:ext>
              </a:extLst>
            </p:cNvPr>
            <p:cNvSpPr/>
            <p:nvPr/>
          </p:nvSpPr>
          <p:spPr bwMode="auto">
            <a:xfrm>
              <a:off x="957263" y="3160713"/>
              <a:ext cx="1030288" cy="1241425"/>
            </a:xfrm>
            <a:custGeom>
              <a:avLst/>
              <a:gdLst>
                <a:gd name="T0" fmla="*/ 175 w 649"/>
                <a:gd name="T1" fmla="*/ 782 h 782"/>
                <a:gd name="T2" fmla="*/ 0 w 649"/>
                <a:gd name="T3" fmla="*/ 607 h 782"/>
                <a:gd name="T4" fmla="*/ 606 w 649"/>
                <a:gd name="T5" fmla="*/ 0 h 782"/>
                <a:gd name="T6" fmla="*/ 649 w 649"/>
                <a:gd name="T7" fmla="*/ 43 h 782"/>
                <a:gd name="T8" fmla="*/ 85 w 649"/>
                <a:gd name="T9" fmla="*/ 607 h 782"/>
                <a:gd name="T10" fmla="*/ 175 w 649"/>
                <a:gd name="T11" fmla="*/ 697 h 782"/>
                <a:gd name="T12" fmla="*/ 538 w 649"/>
                <a:gd name="T13" fmla="*/ 334 h 782"/>
                <a:gd name="T14" fmla="*/ 580 w 649"/>
                <a:gd name="T15" fmla="*/ 377 h 782"/>
                <a:gd name="T16" fmla="*/ 175 w 649"/>
                <a:gd name="T17" fmla="*/ 782 h 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9" h="782">
                  <a:moveTo>
                    <a:pt x="175" y="782"/>
                  </a:moveTo>
                  <a:lnTo>
                    <a:pt x="0" y="607"/>
                  </a:lnTo>
                  <a:lnTo>
                    <a:pt x="606" y="0"/>
                  </a:lnTo>
                  <a:lnTo>
                    <a:pt x="649" y="43"/>
                  </a:lnTo>
                  <a:lnTo>
                    <a:pt x="85" y="607"/>
                  </a:lnTo>
                  <a:lnTo>
                    <a:pt x="175" y="697"/>
                  </a:lnTo>
                  <a:lnTo>
                    <a:pt x="538" y="334"/>
                  </a:lnTo>
                  <a:lnTo>
                    <a:pt x="580" y="377"/>
                  </a:lnTo>
                  <a:lnTo>
                    <a:pt x="175" y="782"/>
                  </a:ln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grpSp>
      <p:grpSp>
        <p:nvGrpSpPr>
          <p:cNvPr id="26" name="Group 25">
            <a:extLst>
              <a:ext uri="{FF2B5EF4-FFF2-40B4-BE49-F238E27FC236}">
                <a16:creationId xmlns:a16="http://schemas.microsoft.com/office/drawing/2014/main" id="{25C660DF-8AB4-4210-A7CD-251BAF98E02A}"/>
              </a:ext>
            </a:extLst>
          </p:cNvPr>
          <p:cNvGrpSpPr>
            <a:grpSpLocks noChangeAspect="1"/>
          </p:cNvGrpSpPr>
          <p:nvPr/>
        </p:nvGrpSpPr>
        <p:grpSpPr>
          <a:xfrm>
            <a:off x="6058031" y="3915045"/>
            <a:ext cx="522183" cy="646114"/>
            <a:chOff x="2239962" y="-601663"/>
            <a:chExt cx="595313" cy="736601"/>
          </a:xfrm>
          <a:solidFill>
            <a:schemeClr val="tx2"/>
          </a:solidFill>
        </p:grpSpPr>
        <p:sp>
          <p:nvSpPr>
            <p:cNvPr id="27" name="Freeform 5">
              <a:extLst>
                <a:ext uri="{FF2B5EF4-FFF2-40B4-BE49-F238E27FC236}">
                  <a16:creationId xmlns:a16="http://schemas.microsoft.com/office/drawing/2014/main" id="{081A0FF9-F6FE-4E90-9181-1AD87320726D}"/>
                </a:ext>
              </a:extLst>
            </p:cNvPr>
            <p:cNvSpPr>
              <a:spLocks noEditPoints="1"/>
            </p:cNvSpPr>
            <p:nvPr/>
          </p:nvSpPr>
          <p:spPr bwMode="auto">
            <a:xfrm>
              <a:off x="2239962" y="-601663"/>
              <a:ext cx="595313" cy="736601"/>
            </a:xfrm>
            <a:custGeom>
              <a:avLst/>
              <a:gdLst>
                <a:gd name="T0" fmla="*/ 442 w 501"/>
                <a:gd name="T1" fmla="*/ 538 h 619"/>
                <a:gd name="T2" fmla="*/ 427 w 501"/>
                <a:gd name="T3" fmla="*/ 496 h 619"/>
                <a:gd name="T4" fmla="*/ 470 w 501"/>
                <a:gd name="T5" fmla="*/ 335 h 619"/>
                <a:gd name="T6" fmla="*/ 498 w 501"/>
                <a:gd name="T7" fmla="*/ 207 h 619"/>
                <a:gd name="T8" fmla="*/ 290 w 501"/>
                <a:gd name="T9" fmla="*/ 3 h 619"/>
                <a:gd name="T10" fmla="*/ 123 w 501"/>
                <a:gd name="T11" fmla="*/ 64 h 619"/>
                <a:gd name="T12" fmla="*/ 53 w 501"/>
                <a:gd name="T13" fmla="*/ 226 h 619"/>
                <a:gd name="T14" fmla="*/ 53 w 501"/>
                <a:gd name="T15" fmla="*/ 229 h 619"/>
                <a:gd name="T16" fmla="*/ 11 w 501"/>
                <a:gd name="T17" fmla="*/ 291 h 619"/>
                <a:gd name="T18" fmla="*/ 7 w 501"/>
                <a:gd name="T19" fmla="*/ 332 h 619"/>
                <a:gd name="T20" fmla="*/ 42 w 501"/>
                <a:gd name="T21" fmla="*/ 354 h 619"/>
                <a:gd name="T22" fmla="*/ 53 w 501"/>
                <a:gd name="T23" fmla="*/ 354 h 619"/>
                <a:gd name="T24" fmla="*/ 53 w 501"/>
                <a:gd name="T25" fmla="*/ 433 h 619"/>
                <a:gd name="T26" fmla="*/ 70 w 501"/>
                <a:gd name="T27" fmla="*/ 472 h 619"/>
                <a:gd name="T28" fmla="*/ 109 w 501"/>
                <a:gd name="T29" fmla="*/ 486 h 619"/>
                <a:gd name="T30" fmla="*/ 172 w 501"/>
                <a:gd name="T31" fmla="*/ 484 h 619"/>
                <a:gd name="T32" fmla="*/ 172 w 501"/>
                <a:gd name="T33" fmla="*/ 493 h 619"/>
                <a:gd name="T34" fmla="*/ 167 w 501"/>
                <a:gd name="T35" fmla="*/ 506 h 619"/>
                <a:gd name="T36" fmla="*/ 117 w 501"/>
                <a:gd name="T37" fmla="*/ 566 h 619"/>
                <a:gd name="T38" fmla="*/ 113 w 501"/>
                <a:gd name="T39" fmla="*/ 600 h 619"/>
                <a:gd name="T40" fmla="*/ 142 w 501"/>
                <a:gd name="T41" fmla="*/ 619 h 619"/>
                <a:gd name="T42" fmla="*/ 439 w 501"/>
                <a:gd name="T43" fmla="*/ 619 h 619"/>
                <a:gd name="T44" fmla="*/ 468 w 501"/>
                <a:gd name="T45" fmla="*/ 601 h 619"/>
                <a:gd name="T46" fmla="*/ 465 w 501"/>
                <a:gd name="T47" fmla="*/ 567 h 619"/>
                <a:gd name="T48" fmla="*/ 442 w 501"/>
                <a:gd name="T49" fmla="*/ 538 h 619"/>
                <a:gd name="T50" fmla="*/ 198 w 501"/>
                <a:gd name="T51" fmla="*/ 532 h 619"/>
                <a:gd name="T52" fmla="*/ 212 w 501"/>
                <a:gd name="T53" fmla="*/ 493 h 619"/>
                <a:gd name="T54" fmla="*/ 212 w 501"/>
                <a:gd name="T55" fmla="*/ 476 h 619"/>
                <a:gd name="T56" fmla="*/ 202 w 501"/>
                <a:gd name="T57" fmla="*/ 452 h 619"/>
                <a:gd name="T58" fmla="*/ 179 w 501"/>
                <a:gd name="T59" fmla="*/ 443 h 619"/>
                <a:gd name="T60" fmla="*/ 178 w 501"/>
                <a:gd name="T61" fmla="*/ 443 h 619"/>
                <a:gd name="T62" fmla="*/ 107 w 501"/>
                <a:gd name="T63" fmla="*/ 446 h 619"/>
                <a:gd name="T64" fmla="*/ 97 w 501"/>
                <a:gd name="T65" fmla="*/ 443 h 619"/>
                <a:gd name="T66" fmla="*/ 93 w 501"/>
                <a:gd name="T67" fmla="*/ 433 h 619"/>
                <a:gd name="T68" fmla="*/ 93 w 501"/>
                <a:gd name="T69" fmla="*/ 314 h 619"/>
                <a:gd name="T70" fmla="*/ 44 w 501"/>
                <a:gd name="T71" fmla="*/ 314 h 619"/>
                <a:gd name="T72" fmla="*/ 93 w 501"/>
                <a:gd name="T73" fmla="*/ 230 h 619"/>
                <a:gd name="T74" fmla="*/ 93 w 501"/>
                <a:gd name="T75" fmla="*/ 226 h 619"/>
                <a:gd name="T76" fmla="*/ 150 w 501"/>
                <a:gd name="T77" fmla="*/ 93 h 619"/>
                <a:gd name="T78" fmla="*/ 287 w 501"/>
                <a:gd name="T79" fmla="*/ 43 h 619"/>
                <a:gd name="T80" fmla="*/ 458 w 501"/>
                <a:gd name="T81" fmla="*/ 211 h 619"/>
                <a:gd name="T82" fmla="*/ 435 w 501"/>
                <a:gd name="T83" fmla="*/ 315 h 619"/>
                <a:gd name="T84" fmla="*/ 387 w 501"/>
                <a:gd name="T85" fmla="*/ 496 h 619"/>
                <a:gd name="T86" fmla="*/ 410 w 501"/>
                <a:gd name="T87" fmla="*/ 562 h 619"/>
                <a:gd name="T88" fmla="*/ 423 w 501"/>
                <a:gd name="T89" fmla="*/ 579 h 619"/>
                <a:gd name="T90" fmla="*/ 159 w 501"/>
                <a:gd name="T91" fmla="*/ 579 h 619"/>
                <a:gd name="T92" fmla="*/ 198 w 501"/>
                <a:gd name="T93" fmla="*/ 532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1" h="619">
                  <a:moveTo>
                    <a:pt x="442" y="538"/>
                  </a:moveTo>
                  <a:cubicBezTo>
                    <a:pt x="433" y="525"/>
                    <a:pt x="427" y="511"/>
                    <a:pt x="427" y="496"/>
                  </a:cubicBezTo>
                  <a:cubicBezTo>
                    <a:pt x="427" y="411"/>
                    <a:pt x="454" y="363"/>
                    <a:pt x="470" y="335"/>
                  </a:cubicBezTo>
                  <a:cubicBezTo>
                    <a:pt x="492" y="296"/>
                    <a:pt x="501" y="252"/>
                    <a:pt x="498" y="207"/>
                  </a:cubicBezTo>
                  <a:cubicBezTo>
                    <a:pt x="489" y="96"/>
                    <a:pt x="401" y="10"/>
                    <a:pt x="290" y="3"/>
                  </a:cubicBezTo>
                  <a:cubicBezTo>
                    <a:pt x="227" y="0"/>
                    <a:pt x="168" y="21"/>
                    <a:pt x="123" y="64"/>
                  </a:cubicBezTo>
                  <a:cubicBezTo>
                    <a:pt x="78" y="106"/>
                    <a:pt x="53" y="164"/>
                    <a:pt x="53" y="226"/>
                  </a:cubicBezTo>
                  <a:cubicBezTo>
                    <a:pt x="53" y="229"/>
                    <a:pt x="53" y="229"/>
                    <a:pt x="53" y="229"/>
                  </a:cubicBezTo>
                  <a:cubicBezTo>
                    <a:pt x="51" y="232"/>
                    <a:pt x="45" y="247"/>
                    <a:pt x="11" y="291"/>
                  </a:cubicBezTo>
                  <a:cubicBezTo>
                    <a:pt x="2" y="303"/>
                    <a:pt x="0" y="319"/>
                    <a:pt x="7" y="332"/>
                  </a:cubicBezTo>
                  <a:cubicBezTo>
                    <a:pt x="13" y="345"/>
                    <a:pt x="27" y="354"/>
                    <a:pt x="42" y="354"/>
                  </a:cubicBezTo>
                  <a:cubicBezTo>
                    <a:pt x="53" y="354"/>
                    <a:pt x="53" y="354"/>
                    <a:pt x="53" y="354"/>
                  </a:cubicBezTo>
                  <a:cubicBezTo>
                    <a:pt x="53" y="433"/>
                    <a:pt x="53" y="433"/>
                    <a:pt x="53" y="433"/>
                  </a:cubicBezTo>
                  <a:cubicBezTo>
                    <a:pt x="53" y="448"/>
                    <a:pt x="59" y="461"/>
                    <a:pt x="70" y="472"/>
                  </a:cubicBezTo>
                  <a:cubicBezTo>
                    <a:pt x="80" y="482"/>
                    <a:pt x="95" y="487"/>
                    <a:pt x="109" y="486"/>
                  </a:cubicBezTo>
                  <a:cubicBezTo>
                    <a:pt x="172" y="484"/>
                    <a:pt x="172" y="484"/>
                    <a:pt x="172" y="484"/>
                  </a:cubicBezTo>
                  <a:cubicBezTo>
                    <a:pt x="172" y="493"/>
                    <a:pt x="172" y="493"/>
                    <a:pt x="172" y="493"/>
                  </a:cubicBezTo>
                  <a:cubicBezTo>
                    <a:pt x="172" y="497"/>
                    <a:pt x="171" y="502"/>
                    <a:pt x="167" y="506"/>
                  </a:cubicBezTo>
                  <a:cubicBezTo>
                    <a:pt x="117" y="566"/>
                    <a:pt x="117" y="566"/>
                    <a:pt x="117" y="566"/>
                  </a:cubicBezTo>
                  <a:cubicBezTo>
                    <a:pt x="109" y="576"/>
                    <a:pt x="107" y="589"/>
                    <a:pt x="113" y="600"/>
                  </a:cubicBezTo>
                  <a:cubicBezTo>
                    <a:pt x="118" y="612"/>
                    <a:pt x="129" y="619"/>
                    <a:pt x="142" y="619"/>
                  </a:cubicBezTo>
                  <a:cubicBezTo>
                    <a:pt x="439" y="619"/>
                    <a:pt x="439" y="619"/>
                    <a:pt x="439" y="619"/>
                  </a:cubicBezTo>
                  <a:cubicBezTo>
                    <a:pt x="451" y="619"/>
                    <a:pt x="462" y="612"/>
                    <a:pt x="468" y="601"/>
                  </a:cubicBezTo>
                  <a:cubicBezTo>
                    <a:pt x="473" y="590"/>
                    <a:pt x="472" y="577"/>
                    <a:pt x="465" y="567"/>
                  </a:cubicBezTo>
                  <a:lnTo>
                    <a:pt x="442" y="538"/>
                  </a:lnTo>
                  <a:close/>
                  <a:moveTo>
                    <a:pt x="198" y="532"/>
                  </a:moveTo>
                  <a:cubicBezTo>
                    <a:pt x="207" y="521"/>
                    <a:pt x="212" y="507"/>
                    <a:pt x="212" y="493"/>
                  </a:cubicBezTo>
                  <a:cubicBezTo>
                    <a:pt x="212" y="476"/>
                    <a:pt x="212" y="476"/>
                    <a:pt x="212" y="476"/>
                  </a:cubicBezTo>
                  <a:cubicBezTo>
                    <a:pt x="212" y="467"/>
                    <a:pt x="208" y="458"/>
                    <a:pt x="202" y="452"/>
                  </a:cubicBezTo>
                  <a:cubicBezTo>
                    <a:pt x="196" y="447"/>
                    <a:pt x="188" y="443"/>
                    <a:pt x="179" y="443"/>
                  </a:cubicBezTo>
                  <a:cubicBezTo>
                    <a:pt x="179" y="443"/>
                    <a:pt x="178" y="443"/>
                    <a:pt x="178" y="443"/>
                  </a:cubicBezTo>
                  <a:cubicBezTo>
                    <a:pt x="107" y="446"/>
                    <a:pt x="107" y="446"/>
                    <a:pt x="107" y="446"/>
                  </a:cubicBezTo>
                  <a:cubicBezTo>
                    <a:pt x="103" y="447"/>
                    <a:pt x="100" y="445"/>
                    <a:pt x="97" y="443"/>
                  </a:cubicBezTo>
                  <a:cubicBezTo>
                    <a:pt x="94" y="440"/>
                    <a:pt x="93" y="437"/>
                    <a:pt x="93" y="433"/>
                  </a:cubicBezTo>
                  <a:cubicBezTo>
                    <a:pt x="93" y="314"/>
                    <a:pt x="93" y="314"/>
                    <a:pt x="93" y="314"/>
                  </a:cubicBezTo>
                  <a:cubicBezTo>
                    <a:pt x="44" y="314"/>
                    <a:pt x="44" y="314"/>
                    <a:pt x="44" y="314"/>
                  </a:cubicBezTo>
                  <a:cubicBezTo>
                    <a:pt x="93" y="249"/>
                    <a:pt x="93" y="238"/>
                    <a:pt x="93" y="230"/>
                  </a:cubicBezTo>
                  <a:cubicBezTo>
                    <a:pt x="93" y="226"/>
                    <a:pt x="93" y="226"/>
                    <a:pt x="93" y="226"/>
                  </a:cubicBezTo>
                  <a:cubicBezTo>
                    <a:pt x="93" y="175"/>
                    <a:pt x="113" y="128"/>
                    <a:pt x="150" y="93"/>
                  </a:cubicBezTo>
                  <a:cubicBezTo>
                    <a:pt x="187" y="58"/>
                    <a:pt x="236" y="40"/>
                    <a:pt x="287" y="43"/>
                  </a:cubicBezTo>
                  <a:cubicBezTo>
                    <a:pt x="379" y="49"/>
                    <a:pt x="451" y="119"/>
                    <a:pt x="458" y="211"/>
                  </a:cubicBezTo>
                  <a:cubicBezTo>
                    <a:pt x="461" y="247"/>
                    <a:pt x="453" y="284"/>
                    <a:pt x="435" y="315"/>
                  </a:cubicBezTo>
                  <a:cubicBezTo>
                    <a:pt x="417" y="347"/>
                    <a:pt x="387" y="400"/>
                    <a:pt x="387" y="496"/>
                  </a:cubicBezTo>
                  <a:cubicBezTo>
                    <a:pt x="387" y="519"/>
                    <a:pt x="396" y="543"/>
                    <a:pt x="410" y="562"/>
                  </a:cubicBezTo>
                  <a:cubicBezTo>
                    <a:pt x="423" y="579"/>
                    <a:pt x="423" y="579"/>
                    <a:pt x="423" y="579"/>
                  </a:cubicBezTo>
                  <a:cubicBezTo>
                    <a:pt x="159" y="579"/>
                    <a:pt x="159" y="579"/>
                    <a:pt x="159" y="579"/>
                  </a:cubicBezTo>
                  <a:lnTo>
                    <a:pt x="198" y="5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28" name="Freeform 6">
              <a:extLst>
                <a:ext uri="{FF2B5EF4-FFF2-40B4-BE49-F238E27FC236}">
                  <a16:creationId xmlns:a16="http://schemas.microsoft.com/office/drawing/2014/main" id="{694BA77B-D13B-4E43-B1D9-39012F1B0C2F}"/>
                </a:ext>
              </a:extLst>
            </p:cNvPr>
            <p:cNvSpPr>
              <a:spLocks noEditPoints="1"/>
            </p:cNvSpPr>
            <p:nvPr/>
          </p:nvSpPr>
          <p:spPr bwMode="auto">
            <a:xfrm>
              <a:off x="2446338" y="-282575"/>
              <a:ext cx="57150" cy="84138"/>
            </a:xfrm>
            <a:custGeom>
              <a:avLst/>
              <a:gdLst>
                <a:gd name="T0" fmla="*/ 24 w 48"/>
                <a:gd name="T1" fmla="*/ 0 h 71"/>
                <a:gd name="T2" fmla="*/ 7 w 48"/>
                <a:gd name="T3" fmla="*/ 8 h 71"/>
                <a:gd name="T4" fmla="*/ 0 w 48"/>
                <a:gd name="T5" fmla="*/ 35 h 71"/>
                <a:gd name="T6" fmla="*/ 6 w 48"/>
                <a:gd name="T7" fmla="*/ 63 h 71"/>
                <a:gd name="T8" fmla="*/ 24 w 48"/>
                <a:gd name="T9" fmla="*/ 71 h 71"/>
                <a:gd name="T10" fmla="*/ 41 w 48"/>
                <a:gd name="T11" fmla="*/ 63 h 71"/>
                <a:gd name="T12" fmla="*/ 48 w 48"/>
                <a:gd name="T13" fmla="*/ 35 h 71"/>
                <a:gd name="T14" fmla="*/ 41 w 48"/>
                <a:gd name="T15" fmla="*/ 8 h 71"/>
                <a:gd name="T16" fmla="*/ 24 w 48"/>
                <a:gd name="T17" fmla="*/ 0 h 71"/>
                <a:gd name="T18" fmla="*/ 27 w 48"/>
                <a:gd name="T19" fmla="*/ 35 h 71"/>
                <a:gd name="T20" fmla="*/ 26 w 48"/>
                <a:gd name="T21" fmla="*/ 50 h 71"/>
                <a:gd name="T22" fmla="*/ 26 w 48"/>
                <a:gd name="T23" fmla="*/ 50 h 71"/>
                <a:gd name="T24" fmla="*/ 25 w 48"/>
                <a:gd name="T25" fmla="*/ 53 h 71"/>
                <a:gd name="T26" fmla="*/ 22 w 48"/>
                <a:gd name="T27" fmla="*/ 53 h 71"/>
                <a:gd name="T28" fmla="*/ 21 w 48"/>
                <a:gd name="T29" fmla="*/ 49 h 71"/>
                <a:gd name="T30" fmla="*/ 20 w 48"/>
                <a:gd name="T31" fmla="*/ 35 h 71"/>
                <a:gd name="T32" fmla="*/ 21 w 48"/>
                <a:gd name="T33" fmla="*/ 21 h 71"/>
                <a:gd name="T34" fmla="*/ 22 w 48"/>
                <a:gd name="T35" fmla="*/ 18 h 71"/>
                <a:gd name="T36" fmla="*/ 24 w 48"/>
                <a:gd name="T37" fmla="*/ 18 h 71"/>
                <a:gd name="T38" fmla="*/ 25 w 48"/>
                <a:gd name="T39" fmla="*/ 18 h 71"/>
                <a:gd name="T40" fmla="*/ 26 w 48"/>
                <a:gd name="T41" fmla="*/ 21 h 71"/>
                <a:gd name="T42" fmla="*/ 27 w 48"/>
                <a:gd name="T43"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1">
                  <a:moveTo>
                    <a:pt x="24" y="0"/>
                  </a:moveTo>
                  <a:cubicBezTo>
                    <a:pt x="17" y="0"/>
                    <a:pt x="11" y="2"/>
                    <a:pt x="7" y="8"/>
                  </a:cubicBezTo>
                  <a:cubicBezTo>
                    <a:pt x="2" y="14"/>
                    <a:pt x="0" y="23"/>
                    <a:pt x="0" y="35"/>
                  </a:cubicBezTo>
                  <a:cubicBezTo>
                    <a:pt x="0" y="48"/>
                    <a:pt x="2" y="57"/>
                    <a:pt x="6" y="63"/>
                  </a:cubicBezTo>
                  <a:cubicBezTo>
                    <a:pt x="11" y="68"/>
                    <a:pt x="16" y="71"/>
                    <a:pt x="24" y="71"/>
                  </a:cubicBezTo>
                  <a:cubicBezTo>
                    <a:pt x="31" y="71"/>
                    <a:pt x="37" y="68"/>
                    <a:pt x="41" y="63"/>
                  </a:cubicBezTo>
                  <a:cubicBezTo>
                    <a:pt x="46" y="57"/>
                    <a:pt x="48" y="48"/>
                    <a:pt x="48" y="35"/>
                  </a:cubicBezTo>
                  <a:cubicBezTo>
                    <a:pt x="48" y="23"/>
                    <a:pt x="46" y="14"/>
                    <a:pt x="41" y="8"/>
                  </a:cubicBezTo>
                  <a:cubicBezTo>
                    <a:pt x="37" y="2"/>
                    <a:pt x="31" y="0"/>
                    <a:pt x="24" y="0"/>
                  </a:cubicBezTo>
                  <a:close/>
                  <a:moveTo>
                    <a:pt x="27" y="35"/>
                  </a:moveTo>
                  <a:cubicBezTo>
                    <a:pt x="27" y="44"/>
                    <a:pt x="27" y="48"/>
                    <a:pt x="26" y="50"/>
                  </a:cubicBezTo>
                  <a:cubicBezTo>
                    <a:pt x="26" y="50"/>
                    <a:pt x="26" y="50"/>
                    <a:pt x="26" y="50"/>
                  </a:cubicBezTo>
                  <a:cubicBezTo>
                    <a:pt x="26" y="52"/>
                    <a:pt x="25" y="53"/>
                    <a:pt x="25" y="53"/>
                  </a:cubicBezTo>
                  <a:cubicBezTo>
                    <a:pt x="24" y="53"/>
                    <a:pt x="23" y="53"/>
                    <a:pt x="22" y="53"/>
                  </a:cubicBezTo>
                  <a:cubicBezTo>
                    <a:pt x="22" y="53"/>
                    <a:pt x="22" y="52"/>
                    <a:pt x="21" y="49"/>
                  </a:cubicBezTo>
                  <a:cubicBezTo>
                    <a:pt x="21" y="48"/>
                    <a:pt x="20" y="44"/>
                    <a:pt x="20" y="35"/>
                  </a:cubicBezTo>
                  <a:cubicBezTo>
                    <a:pt x="20" y="27"/>
                    <a:pt x="21" y="23"/>
                    <a:pt x="21" y="21"/>
                  </a:cubicBezTo>
                  <a:cubicBezTo>
                    <a:pt x="22" y="19"/>
                    <a:pt x="22" y="18"/>
                    <a:pt x="22" y="18"/>
                  </a:cubicBezTo>
                  <a:cubicBezTo>
                    <a:pt x="23" y="18"/>
                    <a:pt x="23" y="18"/>
                    <a:pt x="24" y="18"/>
                  </a:cubicBezTo>
                  <a:cubicBezTo>
                    <a:pt x="24" y="18"/>
                    <a:pt x="25" y="18"/>
                    <a:pt x="25" y="18"/>
                  </a:cubicBezTo>
                  <a:cubicBezTo>
                    <a:pt x="25" y="18"/>
                    <a:pt x="26" y="19"/>
                    <a:pt x="26" y="21"/>
                  </a:cubicBezTo>
                  <a:cubicBezTo>
                    <a:pt x="27" y="23"/>
                    <a:pt x="27" y="27"/>
                    <a:pt x="27"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29" name="Freeform 7">
              <a:extLst>
                <a:ext uri="{FF2B5EF4-FFF2-40B4-BE49-F238E27FC236}">
                  <a16:creationId xmlns:a16="http://schemas.microsoft.com/office/drawing/2014/main" id="{D70D1751-68FD-44A4-BEAE-4B1E614DCDAA}"/>
                </a:ext>
              </a:extLst>
            </p:cNvPr>
            <p:cNvSpPr/>
            <p:nvPr/>
          </p:nvSpPr>
          <p:spPr bwMode="auto">
            <a:xfrm>
              <a:off x="2566988" y="-282575"/>
              <a:ext cx="42863" cy="82550"/>
            </a:xfrm>
            <a:custGeom>
              <a:avLst/>
              <a:gdLst>
                <a:gd name="T0" fmla="*/ 18 w 36"/>
                <a:gd name="T1" fmla="*/ 2 h 70"/>
                <a:gd name="T2" fmla="*/ 12 w 36"/>
                <a:gd name="T3" fmla="*/ 11 h 70"/>
                <a:gd name="T4" fmla="*/ 3 w 36"/>
                <a:gd name="T5" fmla="*/ 16 h 70"/>
                <a:gd name="T6" fmla="*/ 0 w 36"/>
                <a:gd name="T7" fmla="*/ 17 h 70"/>
                <a:gd name="T8" fmla="*/ 0 w 36"/>
                <a:gd name="T9" fmla="*/ 36 h 70"/>
                <a:gd name="T10" fmla="*/ 6 w 36"/>
                <a:gd name="T11" fmla="*/ 34 h 70"/>
                <a:gd name="T12" fmla="*/ 16 w 36"/>
                <a:gd name="T13" fmla="*/ 29 h 70"/>
                <a:gd name="T14" fmla="*/ 16 w 36"/>
                <a:gd name="T15" fmla="*/ 70 h 70"/>
                <a:gd name="T16" fmla="*/ 36 w 36"/>
                <a:gd name="T17" fmla="*/ 70 h 70"/>
                <a:gd name="T18" fmla="*/ 36 w 36"/>
                <a:gd name="T19" fmla="*/ 0 h 70"/>
                <a:gd name="T20" fmla="*/ 19 w 36"/>
                <a:gd name="T21" fmla="*/ 0 h 70"/>
                <a:gd name="T22" fmla="*/ 18 w 36"/>
                <a:gd name="T2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70">
                  <a:moveTo>
                    <a:pt x="18" y="2"/>
                  </a:moveTo>
                  <a:cubicBezTo>
                    <a:pt x="17" y="5"/>
                    <a:pt x="15" y="8"/>
                    <a:pt x="12" y="11"/>
                  </a:cubicBezTo>
                  <a:cubicBezTo>
                    <a:pt x="9" y="13"/>
                    <a:pt x="6" y="15"/>
                    <a:pt x="3" y="16"/>
                  </a:cubicBezTo>
                  <a:cubicBezTo>
                    <a:pt x="0" y="17"/>
                    <a:pt x="0" y="17"/>
                    <a:pt x="0" y="17"/>
                  </a:cubicBezTo>
                  <a:cubicBezTo>
                    <a:pt x="0" y="36"/>
                    <a:pt x="0" y="36"/>
                    <a:pt x="0" y="36"/>
                  </a:cubicBezTo>
                  <a:cubicBezTo>
                    <a:pt x="6" y="34"/>
                    <a:pt x="6" y="34"/>
                    <a:pt x="6" y="34"/>
                  </a:cubicBezTo>
                  <a:cubicBezTo>
                    <a:pt x="9" y="33"/>
                    <a:pt x="13" y="31"/>
                    <a:pt x="16" y="29"/>
                  </a:cubicBezTo>
                  <a:cubicBezTo>
                    <a:pt x="16" y="70"/>
                    <a:pt x="16" y="70"/>
                    <a:pt x="16" y="70"/>
                  </a:cubicBezTo>
                  <a:cubicBezTo>
                    <a:pt x="36" y="70"/>
                    <a:pt x="36" y="70"/>
                    <a:pt x="36" y="70"/>
                  </a:cubicBezTo>
                  <a:cubicBezTo>
                    <a:pt x="36" y="0"/>
                    <a:pt x="36" y="0"/>
                    <a:pt x="36" y="0"/>
                  </a:cubicBezTo>
                  <a:cubicBezTo>
                    <a:pt x="19" y="0"/>
                    <a:pt x="19" y="0"/>
                    <a:pt x="19" y="0"/>
                  </a:cubicBez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0" name="Freeform 8">
              <a:extLst>
                <a:ext uri="{FF2B5EF4-FFF2-40B4-BE49-F238E27FC236}">
                  <a16:creationId xmlns:a16="http://schemas.microsoft.com/office/drawing/2014/main" id="{23933FA9-8B3F-4E24-A7D6-0056DC8C434C}"/>
                </a:ext>
              </a:extLst>
            </p:cNvPr>
            <p:cNvSpPr>
              <a:spLocks noEditPoints="1"/>
            </p:cNvSpPr>
            <p:nvPr/>
          </p:nvSpPr>
          <p:spPr bwMode="auto">
            <a:xfrm>
              <a:off x="2505075" y="-379412"/>
              <a:ext cx="57150" cy="84138"/>
            </a:xfrm>
            <a:custGeom>
              <a:avLst/>
              <a:gdLst>
                <a:gd name="T0" fmla="*/ 25 w 49"/>
                <a:gd name="T1" fmla="*/ 0 h 71"/>
                <a:gd name="T2" fmla="*/ 7 w 49"/>
                <a:gd name="T3" fmla="*/ 8 h 71"/>
                <a:gd name="T4" fmla="*/ 0 w 49"/>
                <a:gd name="T5" fmla="*/ 35 h 71"/>
                <a:gd name="T6" fmla="*/ 7 w 49"/>
                <a:gd name="T7" fmla="*/ 63 h 71"/>
                <a:gd name="T8" fmla="*/ 25 w 49"/>
                <a:gd name="T9" fmla="*/ 71 h 71"/>
                <a:gd name="T10" fmla="*/ 42 w 49"/>
                <a:gd name="T11" fmla="*/ 63 h 71"/>
                <a:gd name="T12" fmla="*/ 49 w 49"/>
                <a:gd name="T13" fmla="*/ 35 h 71"/>
                <a:gd name="T14" fmla="*/ 42 w 49"/>
                <a:gd name="T15" fmla="*/ 8 h 71"/>
                <a:gd name="T16" fmla="*/ 25 w 49"/>
                <a:gd name="T17" fmla="*/ 0 h 71"/>
                <a:gd name="T18" fmla="*/ 28 w 49"/>
                <a:gd name="T19" fmla="*/ 35 h 71"/>
                <a:gd name="T20" fmla="*/ 27 w 49"/>
                <a:gd name="T21" fmla="*/ 50 h 71"/>
                <a:gd name="T22" fmla="*/ 27 w 49"/>
                <a:gd name="T23" fmla="*/ 50 h 71"/>
                <a:gd name="T24" fmla="*/ 26 w 49"/>
                <a:gd name="T25" fmla="*/ 53 h 71"/>
                <a:gd name="T26" fmla="*/ 23 w 49"/>
                <a:gd name="T27" fmla="*/ 53 h 71"/>
                <a:gd name="T28" fmla="*/ 22 w 49"/>
                <a:gd name="T29" fmla="*/ 49 h 71"/>
                <a:gd name="T30" fmla="*/ 21 w 49"/>
                <a:gd name="T31" fmla="*/ 35 h 71"/>
                <a:gd name="T32" fmla="*/ 22 w 49"/>
                <a:gd name="T33" fmla="*/ 21 h 71"/>
                <a:gd name="T34" fmla="*/ 23 w 49"/>
                <a:gd name="T35" fmla="*/ 18 h 71"/>
                <a:gd name="T36" fmla="*/ 25 w 49"/>
                <a:gd name="T37" fmla="*/ 18 h 71"/>
                <a:gd name="T38" fmla="*/ 26 w 49"/>
                <a:gd name="T39" fmla="*/ 18 h 71"/>
                <a:gd name="T40" fmla="*/ 27 w 49"/>
                <a:gd name="T41" fmla="*/ 22 h 71"/>
                <a:gd name="T42" fmla="*/ 28 w 49"/>
                <a:gd name="T43"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 h="71">
                  <a:moveTo>
                    <a:pt x="25" y="0"/>
                  </a:moveTo>
                  <a:cubicBezTo>
                    <a:pt x="17" y="0"/>
                    <a:pt x="11" y="2"/>
                    <a:pt x="7" y="8"/>
                  </a:cubicBezTo>
                  <a:cubicBezTo>
                    <a:pt x="3" y="14"/>
                    <a:pt x="0" y="23"/>
                    <a:pt x="0" y="35"/>
                  </a:cubicBezTo>
                  <a:cubicBezTo>
                    <a:pt x="0" y="48"/>
                    <a:pt x="2" y="57"/>
                    <a:pt x="7" y="63"/>
                  </a:cubicBezTo>
                  <a:cubicBezTo>
                    <a:pt x="11" y="68"/>
                    <a:pt x="17" y="71"/>
                    <a:pt x="25" y="71"/>
                  </a:cubicBezTo>
                  <a:cubicBezTo>
                    <a:pt x="32" y="71"/>
                    <a:pt x="38" y="68"/>
                    <a:pt x="42" y="63"/>
                  </a:cubicBezTo>
                  <a:cubicBezTo>
                    <a:pt x="46" y="57"/>
                    <a:pt x="49" y="48"/>
                    <a:pt x="49" y="35"/>
                  </a:cubicBezTo>
                  <a:cubicBezTo>
                    <a:pt x="49" y="23"/>
                    <a:pt x="46" y="14"/>
                    <a:pt x="42" y="8"/>
                  </a:cubicBezTo>
                  <a:cubicBezTo>
                    <a:pt x="38" y="3"/>
                    <a:pt x="32" y="0"/>
                    <a:pt x="25" y="0"/>
                  </a:cubicBezTo>
                  <a:close/>
                  <a:moveTo>
                    <a:pt x="28" y="35"/>
                  </a:moveTo>
                  <a:cubicBezTo>
                    <a:pt x="28" y="44"/>
                    <a:pt x="28" y="48"/>
                    <a:pt x="27" y="50"/>
                  </a:cubicBezTo>
                  <a:cubicBezTo>
                    <a:pt x="27" y="50"/>
                    <a:pt x="27" y="50"/>
                    <a:pt x="27" y="50"/>
                  </a:cubicBezTo>
                  <a:cubicBezTo>
                    <a:pt x="27" y="52"/>
                    <a:pt x="26" y="53"/>
                    <a:pt x="26" y="53"/>
                  </a:cubicBezTo>
                  <a:cubicBezTo>
                    <a:pt x="25" y="53"/>
                    <a:pt x="24" y="53"/>
                    <a:pt x="23" y="53"/>
                  </a:cubicBezTo>
                  <a:cubicBezTo>
                    <a:pt x="23" y="53"/>
                    <a:pt x="23" y="52"/>
                    <a:pt x="22" y="49"/>
                  </a:cubicBezTo>
                  <a:cubicBezTo>
                    <a:pt x="21" y="48"/>
                    <a:pt x="21" y="44"/>
                    <a:pt x="21" y="35"/>
                  </a:cubicBezTo>
                  <a:cubicBezTo>
                    <a:pt x="21" y="27"/>
                    <a:pt x="21" y="23"/>
                    <a:pt x="22" y="21"/>
                  </a:cubicBezTo>
                  <a:cubicBezTo>
                    <a:pt x="22" y="19"/>
                    <a:pt x="23" y="18"/>
                    <a:pt x="23" y="18"/>
                  </a:cubicBezTo>
                  <a:cubicBezTo>
                    <a:pt x="24" y="18"/>
                    <a:pt x="24" y="18"/>
                    <a:pt x="25" y="18"/>
                  </a:cubicBezTo>
                  <a:cubicBezTo>
                    <a:pt x="25" y="18"/>
                    <a:pt x="25" y="18"/>
                    <a:pt x="26" y="18"/>
                  </a:cubicBezTo>
                  <a:cubicBezTo>
                    <a:pt x="26" y="18"/>
                    <a:pt x="26" y="19"/>
                    <a:pt x="27" y="22"/>
                  </a:cubicBezTo>
                  <a:cubicBezTo>
                    <a:pt x="28" y="23"/>
                    <a:pt x="28" y="27"/>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1" name="Freeform 9">
              <a:extLst>
                <a:ext uri="{FF2B5EF4-FFF2-40B4-BE49-F238E27FC236}">
                  <a16:creationId xmlns:a16="http://schemas.microsoft.com/office/drawing/2014/main" id="{B96C1FFB-08E1-4747-9698-919A6672EF89}"/>
                </a:ext>
              </a:extLst>
            </p:cNvPr>
            <p:cNvSpPr/>
            <p:nvPr/>
          </p:nvSpPr>
          <p:spPr bwMode="auto">
            <a:xfrm>
              <a:off x="2511425" y="-282575"/>
              <a:ext cx="41275" cy="82550"/>
            </a:xfrm>
            <a:custGeom>
              <a:avLst/>
              <a:gdLst>
                <a:gd name="T0" fmla="*/ 18 w 35"/>
                <a:gd name="T1" fmla="*/ 2 h 70"/>
                <a:gd name="T2" fmla="*/ 12 w 35"/>
                <a:gd name="T3" fmla="*/ 11 h 70"/>
                <a:gd name="T4" fmla="*/ 3 w 35"/>
                <a:gd name="T5" fmla="*/ 16 h 70"/>
                <a:gd name="T6" fmla="*/ 0 w 35"/>
                <a:gd name="T7" fmla="*/ 17 h 70"/>
                <a:gd name="T8" fmla="*/ 0 w 35"/>
                <a:gd name="T9" fmla="*/ 36 h 70"/>
                <a:gd name="T10" fmla="*/ 5 w 35"/>
                <a:gd name="T11" fmla="*/ 34 h 70"/>
                <a:gd name="T12" fmla="*/ 15 w 35"/>
                <a:gd name="T13" fmla="*/ 29 h 70"/>
                <a:gd name="T14" fmla="*/ 15 w 35"/>
                <a:gd name="T15" fmla="*/ 70 h 70"/>
                <a:gd name="T16" fmla="*/ 35 w 35"/>
                <a:gd name="T17" fmla="*/ 70 h 70"/>
                <a:gd name="T18" fmla="*/ 35 w 35"/>
                <a:gd name="T19" fmla="*/ 0 h 70"/>
                <a:gd name="T20" fmla="*/ 19 w 35"/>
                <a:gd name="T21" fmla="*/ 0 h 70"/>
                <a:gd name="T22" fmla="*/ 18 w 35"/>
                <a:gd name="T2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70">
                  <a:moveTo>
                    <a:pt x="18" y="2"/>
                  </a:moveTo>
                  <a:cubicBezTo>
                    <a:pt x="17" y="5"/>
                    <a:pt x="15" y="8"/>
                    <a:pt x="12" y="11"/>
                  </a:cubicBezTo>
                  <a:cubicBezTo>
                    <a:pt x="8" y="13"/>
                    <a:pt x="5" y="15"/>
                    <a:pt x="3" y="16"/>
                  </a:cubicBezTo>
                  <a:cubicBezTo>
                    <a:pt x="0" y="17"/>
                    <a:pt x="0" y="17"/>
                    <a:pt x="0" y="17"/>
                  </a:cubicBezTo>
                  <a:cubicBezTo>
                    <a:pt x="0" y="36"/>
                    <a:pt x="0" y="36"/>
                    <a:pt x="0" y="36"/>
                  </a:cubicBezTo>
                  <a:cubicBezTo>
                    <a:pt x="5" y="34"/>
                    <a:pt x="5" y="34"/>
                    <a:pt x="5" y="34"/>
                  </a:cubicBezTo>
                  <a:cubicBezTo>
                    <a:pt x="9" y="33"/>
                    <a:pt x="12" y="31"/>
                    <a:pt x="15" y="29"/>
                  </a:cubicBezTo>
                  <a:cubicBezTo>
                    <a:pt x="15" y="70"/>
                    <a:pt x="15" y="70"/>
                    <a:pt x="15" y="70"/>
                  </a:cubicBezTo>
                  <a:cubicBezTo>
                    <a:pt x="35" y="70"/>
                    <a:pt x="35" y="70"/>
                    <a:pt x="35" y="70"/>
                  </a:cubicBezTo>
                  <a:cubicBezTo>
                    <a:pt x="35" y="0"/>
                    <a:pt x="35" y="0"/>
                    <a:pt x="35" y="0"/>
                  </a:cubicBezTo>
                  <a:cubicBezTo>
                    <a:pt x="19" y="0"/>
                    <a:pt x="19" y="0"/>
                    <a:pt x="19" y="0"/>
                  </a:cubicBez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2" name="Freeform 10">
              <a:extLst>
                <a:ext uri="{FF2B5EF4-FFF2-40B4-BE49-F238E27FC236}">
                  <a16:creationId xmlns:a16="http://schemas.microsoft.com/office/drawing/2014/main" id="{DC5A187B-FB52-4226-8286-F337EF5772E3}"/>
                </a:ext>
              </a:extLst>
            </p:cNvPr>
            <p:cNvSpPr/>
            <p:nvPr/>
          </p:nvSpPr>
          <p:spPr bwMode="auto">
            <a:xfrm>
              <a:off x="2632075" y="-476250"/>
              <a:ext cx="42863" cy="84138"/>
            </a:xfrm>
            <a:custGeom>
              <a:avLst/>
              <a:gdLst>
                <a:gd name="T0" fmla="*/ 15 w 35"/>
                <a:gd name="T1" fmla="*/ 29 h 70"/>
                <a:gd name="T2" fmla="*/ 15 w 35"/>
                <a:gd name="T3" fmla="*/ 70 h 70"/>
                <a:gd name="T4" fmla="*/ 35 w 35"/>
                <a:gd name="T5" fmla="*/ 70 h 70"/>
                <a:gd name="T6" fmla="*/ 35 w 35"/>
                <a:gd name="T7" fmla="*/ 0 h 70"/>
                <a:gd name="T8" fmla="*/ 19 w 35"/>
                <a:gd name="T9" fmla="*/ 0 h 70"/>
                <a:gd name="T10" fmla="*/ 18 w 35"/>
                <a:gd name="T11" fmla="*/ 3 h 70"/>
                <a:gd name="T12" fmla="*/ 11 w 35"/>
                <a:gd name="T13" fmla="*/ 11 h 70"/>
                <a:gd name="T14" fmla="*/ 3 w 35"/>
                <a:gd name="T15" fmla="*/ 16 h 70"/>
                <a:gd name="T16" fmla="*/ 0 w 35"/>
                <a:gd name="T17" fmla="*/ 17 h 70"/>
                <a:gd name="T18" fmla="*/ 0 w 35"/>
                <a:gd name="T19" fmla="*/ 36 h 70"/>
                <a:gd name="T20" fmla="*/ 5 w 35"/>
                <a:gd name="T21" fmla="*/ 34 h 70"/>
                <a:gd name="T22" fmla="*/ 15 w 35"/>
                <a:gd name="T23" fmla="*/ 2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70">
                  <a:moveTo>
                    <a:pt x="15" y="29"/>
                  </a:moveTo>
                  <a:cubicBezTo>
                    <a:pt x="15" y="70"/>
                    <a:pt x="15" y="70"/>
                    <a:pt x="15" y="70"/>
                  </a:cubicBezTo>
                  <a:cubicBezTo>
                    <a:pt x="35" y="70"/>
                    <a:pt x="35" y="70"/>
                    <a:pt x="35" y="70"/>
                  </a:cubicBezTo>
                  <a:cubicBezTo>
                    <a:pt x="35" y="0"/>
                    <a:pt x="35" y="0"/>
                    <a:pt x="35" y="0"/>
                  </a:cubicBezTo>
                  <a:cubicBezTo>
                    <a:pt x="19" y="0"/>
                    <a:pt x="19" y="0"/>
                    <a:pt x="19" y="0"/>
                  </a:cubicBezTo>
                  <a:cubicBezTo>
                    <a:pt x="18" y="3"/>
                    <a:pt x="18" y="3"/>
                    <a:pt x="18" y="3"/>
                  </a:cubicBezTo>
                  <a:cubicBezTo>
                    <a:pt x="17" y="6"/>
                    <a:pt x="15" y="8"/>
                    <a:pt x="11" y="11"/>
                  </a:cubicBezTo>
                  <a:cubicBezTo>
                    <a:pt x="8" y="13"/>
                    <a:pt x="5" y="15"/>
                    <a:pt x="3" y="16"/>
                  </a:cubicBezTo>
                  <a:cubicBezTo>
                    <a:pt x="0" y="17"/>
                    <a:pt x="0" y="17"/>
                    <a:pt x="0" y="17"/>
                  </a:cubicBezTo>
                  <a:cubicBezTo>
                    <a:pt x="0" y="36"/>
                    <a:pt x="0" y="36"/>
                    <a:pt x="0" y="36"/>
                  </a:cubicBezTo>
                  <a:cubicBezTo>
                    <a:pt x="5" y="34"/>
                    <a:pt x="5" y="34"/>
                    <a:pt x="5" y="34"/>
                  </a:cubicBezTo>
                  <a:cubicBezTo>
                    <a:pt x="9" y="33"/>
                    <a:pt x="12" y="31"/>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3" name="Freeform 11">
              <a:extLst>
                <a:ext uri="{FF2B5EF4-FFF2-40B4-BE49-F238E27FC236}">
                  <a16:creationId xmlns:a16="http://schemas.microsoft.com/office/drawing/2014/main" id="{B257D96F-46F7-4225-9795-EBA9699014AF}"/>
                </a:ext>
              </a:extLst>
            </p:cNvPr>
            <p:cNvSpPr/>
            <p:nvPr/>
          </p:nvSpPr>
          <p:spPr bwMode="auto">
            <a:xfrm>
              <a:off x="2446338" y="-379412"/>
              <a:ext cx="42863" cy="84138"/>
            </a:xfrm>
            <a:custGeom>
              <a:avLst/>
              <a:gdLst>
                <a:gd name="T0" fmla="*/ 36 w 36"/>
                <a:gd name="T1" fmla="*/ 70 h 70"/>
                <a:gd name="T2" fmla="*/ 36 w 36"/>
                <a:gd name="T3" fmla="*/ 0 h 70"/>
                <a:gd name="T4" fmla="*/ 19 w 36"/>
                <a:gd name="T5" fmla="*/ 0 h 70"/>
                <a:gd name="T6" fmla="*/ 18 w 36"/>
                <a:gd name="T7" fmla="*/ 2 h 70"/>
                <a:gd name="T8" fmla="*/ 12 w 36"/>
                <a:gd name="T9" fmla="*/ 11 h 70"/>
                <a:gd name="T10" fmla="*/ 3 w 36"/>
                <a:gd name="T11" fmla="*/ 16 h 70"/>
                <a:gd name="T12" fmla="*/ 0 w 36"/>
                <a:gd name="T13" fmla="*/ 17 h 70"/>
                <a:gd name="T14" fmla="*/ 0 w 36"/>
                <a:gd name="T15" fmla="*/ 36 h 70"/>
                <a:gd name="T16" fmla="*/ 6 w 36"/>
                <a:gd name="T17" fmla="*/ 34 h 70"/>
                <a:gd name="T18" fmla="*/ 16 w 36"/>
                <a:gd name="T19" fmla="*/ 29 h 70"/>
                <a:gd name="T20" fmla="*/ 16 w 36"/>
                <a:gd name="T21" fmla="*/ 70 h 70"/>
                <a:gd name="T22" fmla="*/ 36 w 36"/>
                <a:gd name="T2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70">
                  <a:moveTo>
                    <a:pt x="36" y="70"/>
                  </a:moveTo>
                  <a:cubicBezTo>
                    <a:pt x="36" y="0"/>
                    <a:pt x="36" y="0"/>
                    <a:pt x="36" y="0"/>
                  </a:cubicBezTo>
                  <a:cubicBezTo>
                    <a:pt x="19" y="0"/>
                    <a:pt x="19" y="0"/>
                    <a:pt x="19" y="0"/>
                  </a:cubicBezTo>
                  <a:cubicBezTo>
                    <a:pt x="18" y="2"/>
                    <a:pt x="18" y="2"/>
                    <a:pt x="18" y="2"/>
                  </a:cubicBezTo>
                  <a:cubicBezTo>
                    <a:pt x="17" y="6"/>
                    <a:pt x="15" y="8"/>
                    <a:pt x="12" y="11"/>
                  </a:cubicBezTo>
                  <a:cubicBezTo>
                    <a:pt x="9" y="13"/>
                    <a:pt x="6" y="15"/>
                    <a:pt x="3" y="16"/>
                  </a:cubicBezTo>
                  <a:cubicBezTo>
                    <a:pt x="0" y="17"/>
                    <a:pt x="0" y="17"/>
                    <a:pt x="0" y="17"/>
                  </a:cubicBezTo>
                  <a:cubicBezTo>
                    <a:pt x="0" y="36"/>
                    <a:pt x="0" y="36"/>
                    <a:pt x="0" y="36"/>
                  </a:cubicBezTo>
                  <a:cubicBezTo>
                    <a:pt x="6" y="34"/>
                    <a:pt x="6" y="34"/>
                    <a:pt x="6" y="34"/>
                  </a:cubicBezTo>
                  <a:cubicBezTo>
                    <a:pt x="9" y="33"/>
                    <a:pt x="13" y="31"/>
                    <a:pt x="16" y="29"/>
                  </a:cubicBezTo>
                  <a:cubicBezTo>
                    <a:pt x="16" y="70"/>
                    <a:pt x="16" y="70"/>
                    <a:pt x="16" y="70"/>
                  </a:cubicBezTo>
                  <a:lnTo>
                    <a:pt x="36"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4" name="Freeform 12">
              <a:extLst>
                <a:ext uri="{FF2B5EF4-FFF2-40B4-BE49-F238E27FC236}">
                  <a16:creationId xmlns:a16="http://schemas.microsoft.com/office/drawing/2014/main" id="{23CB38EC-692E-4AE8-B38C-CBD15A9F63C0}"/>
                </a:ext>
              </a:extLst>
            </p:cNvPr>
            <p:cNvSpPr/>
            <p:nvPr/>
          </p:nvSpPr>
          <p:spPr bwMode="auto">
            <a:xfrm>
              <a:off x="2509838" y="-476250"/>
              <a:ext cx="41275" cy="84138"/>
            </a:xfrm>
            <a:custGeom>
              <a:avLst/>
              <a:gdLst>
                <a:gd name="T0" fmla="*/ 15 w 35"/>
                <a:gd name="T1" fmla="*/ 29 h 70"/>
                <a:gd name="T2" fmla="*/ 15 w 35"/>
                <a:gd name="T3" fmla="*/ 70 h 70"/>
                <a:gd name="T4" fmla="*/ 35 w 35"/>
                <a:gd name="T5" fmla="*/ 70 h 70"/>
                <a:gd name="T6" fmla="*/ 35 w 35"/>
                <a:gd name="T7" fmla="*/ 0 h 70"/>
                <a:gd name="T8" fmla="*/ 18 w 35"/>
                <a:gd name="T9" fmla="*/ 0 h 70"/>
                <a:gd name="T10" fmla="*/ 17 w 35"/>
                <a:gd name="T11" fmla="*/ 3 h 70"/>
                <a:gd name="T12" fmla="*/ 11 w 35"/>
                <a:gd name="T13" fmla="*/ 11 h 70"/>
                <a:gd name="T14" fmla="*/ 2 w 35"/>
                <a:gd name="T15" fmla="*/ 16 h 70"/>
                <a:gd name="T16" fmla="*/ 0 w 35"/>
                <a:gd name="T17" fmla="*/ 17 h 70"/>
                <a:gd name="T18" fmla="*/ 0 w 35"/>
                <a:gd name="T19" fmla="*/ 36 h 70"/>
                <a:gd name="T20" fmla="*/ 5 w 35"/>
                <a:gd name="T21" fmla="*/ 34 h 70"/>
                <a:gd name="T22" fmla="*/ 15 w 35"/>
                <a:gd name="T23" fmla="*/ 2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70">
                  <a:moveTo>
                    <a:pt x="15" y="29"/>
                  </a:moveTo>
                  <a:cubicBezTo>
                    <a:pt x="15" y="70"/>
                    <a:pt x="15" y="70"/>
                    <a:pt x="15" y="70"/>
                  </a:cubicBezTo>
                  <a:cubicBezTo>
                    <a:pt x="35" y="70"/>
                    <a:pt x="35" y="70"/>
                    <a:pt x="35" y="70"/>
                  </a:cubicBezTo>
                  <a:cubicBezTo>
                    <a:pt x="35" y="0"/>
                    <a:pt x="35" y="0"/>
                    <a:pt x="35" y="0"/>
                  </a:cubicBezTo>
                  <a:cubicBezTo>
                    <a:pt x="18" y="0"/>
                    <a:pt x="18" y="0"/>
                    <a:pt x="18" y="0"/>
                  </a:cubicBezTo>
                  <a:cubicBezTo>
                    <a:pt x="17" y="3"/>
                    <a:pt x="17" y="3"/>
                    <a:pt x="17" y="3"/>
                  </a:cubicBezTo>
                  <a:cubicBezTo>
                    <a:pt x="16" y="6"/>
                    <a:pt x="14" y="8"/>
                    <a:pt x="11" y="11"/>
                  </a:cubicBezTo>
                  <a:cubicBezTo>
                    <a:pt x="8" y="13"/>
                    <a:pt x="5" y="15"/>
                    <a:pt x="2" y="16"/>
                  </a:cubicBezTo>
                  <a:cubicBezTo>
                    <a:pt x="0" y="17"/>
                    <a:pt x="0" y="17"/>
                    <a:pt x="0" y="17"/>
                  </a:cubicBezTo>
                  <a:cubicBezTo>
                    <a:pt x="0" y="36"/>
                    <a:pt x="0" y="36"/>
                    <a:pt x="0" y="36"/>
                  </a:cubicBezTo>
                  <a:cubicBezTo>
                    <a:pt x="5" y="34"/>
                    <a:pt x="5" y="34"/>
                    <a:pt x="5" y="34"/>
                  </a:cubicBezTo>
                  <a:cubicBezTo>
                    <a:pt x="8" y="33"/>
                    <a:pt x="12" y="31"/>
                    <a:pt x="15"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5" name="Freeform 13">
              <a:extLst>
                <a:ext uri="{FF2B5EF4-FFF2-40B4-BE49-F238E27FC236}">
                  <a16:creationId xmlns:a16="http://schemas.microsoft.com/office/drawing/2014/main" id="{9173AB8C-3D66-420D-A4C5-A1041D70CDB8}"/>
                </a:ext>
              </a:extLst>
            </p:cNvPr>
            <p:cNvSpPr>
              <a:spLocks noEditPoints="1"/>
            </p:cNvSpPr>
            <p:nvPr/>
          </p:nvSpPr>
          <p:spPr bwMode="auto">
            <a:xfrm>
              <a:off x="2443163" y="-476250"/>
              <a:ext cx="57150" cy="85725"/>
            </a:xfrm>
            <a:custGeom>
              <a:avLst/>
              <a:gdLst>
                <a:gd name="T0" fmla="*/ 24 w 48"/>
                <a:gd name="T1" fmla="*/ 71 h 71"/>
                <a:gd name="T2" fmla="*/ 42 w 48"/>
                <a:gd name="T3" fmla="*/ 63 h 71"/>
                <a:gd name="T4" fmla="*/ 48 w 48"/>
                <a:gd name="T5" fmla="*/ 36 h 71"/>
                <a:gd name="T6" fmla="*/ 42 w 48"/>
                <a:gd name="T7" fmla="*/ 8 h 71"/>
                <a:gd name="T8" fmla="*/ 24 w 48"/>
                <a:gd name="T9" fmla="*/ 0 h 71"/>
                <a:gd name="T10" fmla="*/ 7 w 48"/>
                <a:gd name="T11" fmla="*/ 8 h 71"/>
                <a:gd name="T12" fmla="*/ 0 w 48"/>
                <a:gd name="T13" fmla="*/ 35 h 71"/>
                <a:gd name="T14" fmla="*/ 7 w 48"/>
                <a:gd name="T15" fmla="*/ 63 h 71"/>
                <a:gd name="T16" fmla="*/ 24 w 48"/>
                <a:gd name="T17" fmla="*/ 71 h 71"/>
                <a:gd name="T18" fmla="*/ 27 w 48"/>
                <a:gd name="T19" fmla="*/ 50 h 71"/>
                <a:gd name="T20" fmla="*/ 26 w 48"/>
                <a:gd name="T21" fmla="*/ 53 h 71"/>
                <a:gd name="T22" fmla="*/ 23 w 48"/>
                <a:gd name="T23" fmla="*/ 53 h 71"/>
                <a:gd name="T24" fmla="*/ 22 w 48"/>
                <a:gd name="T25" fmla="*/ 50 h 71"/>
                <a:gd name="T26" fmla="*/ 21 w 48"/>
                <a:gd name="T27" fmla="*/ 36 h 71"/>
                <a:gd name="T28" fmla="*/ 22 w 48"/>
                <a:gd name="T29" fmla="*/ 21 h 71"/>
                <a:gd name="T30" fmla="*/ 22 w 48"/>
                <a:gd name="T31" fmla="*/ 21 h 71"/>
                <a:gd name="T32" fmla="*/ 23 w 48"/>
                <a:gd name="T33" fmla="*/ 18 h 71"/>
                <a:gd name="T34" fmla="*/ 24 w 48"/>
                <a:gd name="T35" fmla="*/ 18 h 71"/>
                <a:gd name="T36" fmla="*/ 26 w 48"/>
                <a:gd name="T37" fmla="*/ 18 h 71"/>
                <a:gd name="T38" fmla="*/ 27 w 48"/>
                <a:gd name="T39" fmla="*/ 22 h 71"/>
                <a:gd name="T40" fmla="*/ 28 w 48"/>
                <a:gd name="T41" fmla="*/ 36 h 71"/>
                <a:gd name="T42" fmla="*/ 27 w 48"/>
                <a:gd name="T43" fmla="*/ 5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1">
                  <a:moveTo>
                    <a:pt x="24" y="71"/>
                  </a:moveTo>
                  <a:cubicBezTo>
                    <a:pt x="32" y="71"/>
                    <a:pt x="37" y="69"/>
                    <a:pt x="42" y="63"/>
                  </a:cubicBezTo>
                  <a:cubicBezTo>
                    <a:pt x="46" y="57"/>
                    <a:pt x="48" y="48"/>
                    <a:pt x="48" y="36"/>
                  </a:cubicBezTo>
                  <a:cubicBezTo>
                    <a:pt x="48" y="23"/>
                    <a:pt x="46" y="14"/>
                    <a:pt x="42" y="8"/>
                  </a:cubicBezTo>
                  <a:cubicBezTo>
                    <a:pt x="37" y="3"/>
                    <a:pt x="32" y="0"/>
                    <a:pt x="24" y="0"/>
                  </a:cubicBezTo>
                  <a:cubicBezTo>
                    <a:pt x="17" y="0"/>
                    <a:pt x="11" y="3"/>
                    <a:pt x="7" y="8"/>
                  </a:cubicBezTo>
                  <a:cubicBezTo>
                    <a:pt x="3" y="14"/>
                    <a:pt x="0" y="23"/>
                    <a:pt x="0" y="35"/>
                  </a:cubicBezTo>
                  <a:cubicBezTo>
                    <a:pt x="0" y="48"/>
                    <a:pt x="2" y="57"/>
                    <a:pt x="7" y="63"/>
                  </a:cubicBezTo>
                  <a:cubicBezTo>
                    <a:pt x="11" y="68"/>
                    <a:pt x="17" y="71"/>
                    <a:pt x="24" y="71"/>
                  </a:cubicBezTo>
                  <a:close/>
                  <a:moveTo>
                    <a:pt x="27" y="50"/>
                  </a:moveTo>
                  <a:cubicBezTo>
                    <a:pt x="26" y="52"/>
                    <a:pt x="26" y="53"/>
                    <a:pt x="26" y="53"/>
                  </a:cubicBezTo>
                  <a:cubicBezTo>
                    <a:pt x="25" y="54"/>
                    <a:pt x="24" y="53"/>
                    <a:pt x="23" y="53"/>
                  </a:cubicBezTo>
                  <a:cubicBezTo>
                    <a:pt x="23" y="53"/>
                    <a:pt x="22" y="52"/>
                    <a:pt x="22" y="50"/>
                  </a:cubicBezTo>
                  <a:cubicBezTo>
                    <a:pt x="21" y="48"/>
                    <a:pt x="21" y="44"/>
                    <a:pt x="21" y="36"/>
                  </a:cubicBezTo>
                  <a:cubicBezTo>
                    <a:pt x="21" y="27"/>
                    <a:pt x="21" y="23"/>
                    <a:pt x="22" y="21"/>
                  </a:cubicBezTo>
                  <a:cubicBezTo>
                    <a:pt x="22" y="21"/>
                    <a:pt x="22" y="21"/>
                    <a:pt x="22" y="21"/>
                  </a:cubicBezTo>
                  <a:cubicBezTo>
                    <a:pt x="22" y="19"/>
                    <a:pt x="23" y="18"/>
                    <a:pt x="23" y="18"/>
                  </a:cubicBezTo>
                  <a:cubicBezTo>
                    <a:pt x="23" y="18"/>
                    <a:pt x="24" y="18"/>
                    <a:pt x="24" y="18"/>
                  </a:cubicBezTo>
                  <a:cubicBezTo>
                    <a:pt x="25" y="18"/>
                    <a:pt x="25" y="18"/>
                    <a:pt x="26" y="18"/>
                  </a:cubicBezTo>
                  <a:cubicBezTo>
                    <a:pt x="26" y="18"/>
                    <a:pt x="26" y="19"/>
                    <a:pt x="27" y="22"/>
                  </a:cubicBezTo>
                  <a:cubicBezTo>
                    <a:pt x="28" y="23"/>
                    <a:pt x="28" y="27"/>
                    <a:pt x="28" y="36"/>
                  </a:cubicBezTo>
                  <a:cubicBezTo>
                    <a:pt x="28" y="44"/>
                    <a:pt x="27" y="48"/>
                    <a:pt x="27"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6" name="Freeform 14">
              <a:extLst>
                <a:ext uri="{FF2B5EF4-FFF2-40B4-BE49-F238E27FC236}">
                  <a16:creationId xmlns:a16="http://schemas.microsoft.com/office/drawing/2014/main" id="{12CF224F-5FAC-423D-B215-75E773A4617B}"/>
                </a:ext>
              </a:extLst>
            </p:cNvPr>
            <p:cNvSpPr>
              <a:spLocks noEditPoints="1"/>
            </p:cNvSpPr>
            <p:nvPr/>
          </p:nvSpPr>
          <p:spPr bwMode="auto">
            <a:xfrm>
              <a:off x="2625725" y="-282575"/>
              <a:ext cx="57150" cy="84138"/>
            </a:xfrm>
            <a:custGeom>
              <a:avLst/>
              <a:gdLst>
                <a:gd name="T0" fmla="*/ 24 w 48"/>
                <a:gd name="T1" fmla="*/ 0 h 71"/>
                <a:gd name="T2" fmla="*/ 7 w 48"/>
                <a:gd name="T3" fmla="*/ 8 h 71"/>
                <a:gd name="T4" fmla="*/ 0 w 48"/>
                <a:gd name="T5" fmla="*/ 35 h 71"/>
                <a:gd name="T6" fmla="*/ 7 w 48"/>
                <a:gd name="T7" fmla="*/ 63 h 71"/>
                <a:gd name="T8" fmla="*/ 24 w 48"/>
                <a:gd name="T9" fmla="*/ 71 h 71"/>
                <a:gd name="T10" fmla="*/ 42 w 48"/>
                <a:gd name="T11" fmla="*/ 63 h 71"/>
                <a:gd name="T12" fmla="*/ 48 w 48"/>
                <a:gd name="T13" fmla="*/ 35 h 71"/>
                <a:gd name="T14" fmla="*/ 42 w 48"/>
                <a:gd name="T15" fmla="*/ 8 h 71"/>
                <a:gd name="T16" fmla="*/ 24 w 48"/>
                <a:gd name="T17" fmla="*/ 0 h 71"/>
                <a:gd name="T18" fmla="*/ 28 w 48"/>
                <a:gd name="T19" fmla="*/ 35 h 71"/>
                <a:gd name="T20" fmla="*/ 27 w 48"/>
                <a:gd name="T21" fmla="*/ 50 h 71"/>
                <a:gd name="T22" fmla="*/ 27 w 48"/>
                <a:gd name="T23" fmla="*/ 50 h 71"/>
                <a:gd name="T24" fmla="*/ 26 w 48"/>
                <a:gd name="T25" fmla="*/ 53 h 71"/>
                <a:gd name="T26" fmla="*/ 23 w 48"/>
                <a:gd name="T27" fmla="*/ 53 h 71"/>
                <a:gd name="T28" fmla="*/ 22 w 48"/>
                <a:gd name="T29" fmla="*/ 49 h 71"/>
                <a:gd name="T30" fmla="*/ 21 w 48"/>
                <a:gd name="T31" fmla="*/ 35 h 71"/>
                <a:gd name="T32" fmla="*/ 22 w 48"/>
                <a:gd name="T33" fmla="*/ 21 h 71"/>
                <a:gd name="T34" fmla="*/ 23 w 48"/>
                <a:gd name="T35" fmla="*/ 18 h 71"/>
                <a:gd name="T36" fmla="*/ 24 w 48"/>
                <a:gd name="T37" fmla="*/ 18 h 71"/>
                <a:gd name="T38" fmla="*/ 26 w 48"/>
                <a:gd name="T39" fmla="*/ 18 h 71"/>
                <a:gd name="T40" fmla="*/ 27 w 48"/>
                <a:gd name="T41" fmla="*/ 21 h 71"/>
                <a:gd name="T42" fmla="*/ 28 w 48"/>
                <a:gd name="T43"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1">
                  <a:moveTo>
                    <a:pt x="24" y="0"/>
                  </a:moveTo>
                  <a:cubicBezTo>
                    <a:pt x="17" y="0"/>
                    <a:pt x="11" y="2"/>
                    <a:pt x="7" y="8"/>
                  </a:cubicBezTo>
                  <a:cubicBezTo>
                    <a:pt x="3" y="14"/>
                    <a:pt x="0" y="23"/>
                    <a:pt x="0" y="35"/>
                  </a:cubicBezTo>
                  <a:cubicBezTo>
                    <a:pt x="0" y="48"/>
                    <a:pt x="2" y="57"/>
                    <a:pt x="7" y="63"/>
                  </a:cubicBezTo>
                  <a:cubicBezTo>
                    <a:pt x="11" y="68"/>
                    <a:pt x="17" y="71"/>
                    <a:pt x="24" y="71"/>
                  </a:cubicBezTo>
                  <a:cubicBezTo>
                    <a:pt x="32" y="71"/>
                    <a:pt x="37" y="68"/>
                    <a:pt x="42" y="63"/>
                  </a:cubicBezTo>
                  <a:cubicBezTo>
                    <a:pt x="46" y="57"/>
                    <a:pt x="48" y="48"/>
                    <a:pt x="48" y="35"/>
                  </a:cubicBezTo>
                  <a:cubicBezTo>
                    <a:pt x="48" y="23"/>
                    <a:pt x="46" y="14"/>
                    <a:pt x="42" y="8"/>
                  </a:cubicBezTo>
                  <a:cubicBezTo>
                    <a:pt x="37" y="2"/>
                    <a:pt x="32" y="0"/>
                    <a:pt x="24" y="0"/>
                  </a:cubicBezTo>
                  <a:close/>
                  <a:moveTo>
                    <a:pt x="28" y="35"/>
                  </a:moveTo>
                  <a:cubicBezTo>
                    <a:pt x="28" y="44"/>
                    <a:pt x="27" y="48"/>
                    <a:pt x="27" y="50"/>
                  </a:cubicBezTo>
                  <a:cubicBezTo>
                    <a:pt x="27" y="50"/>
                    <a:pt x="27" y="50"/>
                    <a:pt x="27" y="50"/>
                  </a:cubicBezTo>
                  <a:cubicBezTo>
                    <a:pt x="26" y="52"/>
                    <a:pt x="26" y="53"/>
                    <a:pt x="26" y="53"/>
                  </a:cubicBezTo>
                  <a:cubicBezTo>
                    <a:pt x="25" y="53"/>
                    <a:pt x="24" y="53"/>
                    <a:pt x="23" y="53"/>
                  </a:cubicBezTo>
                  <a:cubicBezTo>
                    <a:pt x="23" y="53"/>
                    <a:pt x="22" y="52"/>
                    <a:pt x="22" y="49"/>
                  </a:cubicBezTo>
                  <a:cubicBezTo>
                    <a:pt x="21" y="48"/>
                    <a:pt x="21" y="44"/>
                    <a:pt x="21" y="35"/>
                  </a:cubicBezTo>
                  <a:cubicBezTo>
                    <a:pt x="21" y="27"/>
                    <a:pt x="21" y="23"/>
                    <a:pt x="22" y="21"/>
                  </a:cubicBezTo>
                  <a:cubicBezTo>
                    <a:pt x="22" y="19"/>
                    <a:pt x="23" y="18"/>
                    <a:pt x="23" y="18"/>
                  </a:cubicBezTo>
                  <a:cubicBezTo>
                    <a:pt x="23" y="18"/>
                    <a:pt x="24" y="18"/>
                    <a:pt x="24" y="18"/>
                  </a:cubicBezTo>
                  <a:cubicBezTo>
                    <a:pt x="25" y="18"/>
                    <a:pt x="25" y="18"/>
                    <a:pt x="26" y="18"/>
                  </a:cubicBezTo>
                  <a:cubicBezTo>
                    <a:pt x="26" y="18"/>
                    <a:pt x="26" y="19"/>
                    <a:pt x="27" y="21"/>
                  </a:cubicBezTo>
                  <a:cubicBezTo>
                    <a:pt x="28" y="23"/>
                    <a:pt x="28" y="27"/>
                    <a:pt x="28"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7" name="Freeform 15">
              <a:extLst>
                <a:ext uri="{FF2B5EF4-FFF2-40B4-BE49-F238E27FC236}">
                  <a16:creationId xmlns:a16="http://schemas.microsoft.com/office/drawing/2014/main" id="{50DCB844-0F93-49C9-9FCC-A58E9C200FA8}"/>
                </a:ext>
              </a:extLst>
            </p:cNvPr>
            <p:cNvSpPr>
              <a:spLocks noEditPoints="1"/>
            </p:cNvSpPr>
            <p:nvPr/>
          </p:nvSpPr>
          <p:spPr bwMode="auto">
            <a:xfrm>
              <a:off x="2566988" y="-476250"/>
              <a:ext cx="57150" cy="85725"/>
            </a:xfrm>
            <a:custGeom>
              <a:avLst/>
              <a:gdLst>
                <a:gd name="T0" fmla="*/ 24 w 48"/>
                <a:gd name="T1" fmla="*/ 0 h 71"/>
                <a:gd name="T2" fmla="*/ 6 w 48"/>
                <a:gd name="T3" fmla="*/ 8 h 71"/>
                <a:gd name="T4" fmla="*/ 0 w 48"/>
                <a:gd name="T5" fmla="*/ 35 h 71"/>
                <a:gd name="T6" fmla="*/ 6 w 48"/>
                <a:gd name="T7" fmla="*/ 63 h 71"/>
                <a:gd name="T8" fmla="*/ 24 w 48"/>
                <a:gd name="T9" fmla="*/ 71 h 71"/>
                <a:gd name="T10" fmla="*/ 41 w 48"/>
                <a:gd name="T11" fmla="*/ 63 h 71"/>
                <a:gd name="T12" fmla="*/ 48 w 48"/>
                <a:gd name="T13" fmla="*/ 36 h 71"/>
                <a:gd name="T14" fmla="*/ 41 w 48"/>
                <a:gd name="T15" fmla="*/ 8 h 71"/>
                <a:gd name="T16" fmla="*/ 24 w 48"/>
                <a:gd name="T17" fmla="*/ 0 h 71"/>
                <a:gd name="T18" fmla="*/ 27 w 48"/>
                <a:gd name="T19" fmla="*/ 36 h 71"/>
                <a:gd name="T20" fmla="*/ 26 w 48"/>
                <a:gd name="T21" fmla="*/ 50 h 71"/>
                <a:gd name="T22" fmla="*/ 26 w 48"/>
                <a:gd name="T23" fmla="*/ 50 h 71"/>
                <a:gd name="T24" fmla="*/ 25 w 48"/>
                <a:gd name="T25" fmla="*/ 53 h 71"/>
                <a:gd name="T26" fmla="*/ 22 w 48"/>
                <a:gd name="T27" fmla="*/ 53 h 71"/>
                <a:gd name="T28" fmla="*/ 21 w 48"/>
                <a:gd name="T29" fmla="*/ 50 h 71"/>
                <a:gd name="T30" fmla="*/ 20 w 48"/>
                <a:gd name="T31" fmla="*/ 36 h 71"/>
                <a:gd name="T32" fmla="*/ 21 w 48"/>
                <a:gd name="T33" fmla="*/ 21 h 71"/>
                <a:gd name="T34" fmla="*/ 22 w 48"/>
                <a:gd name="T35" fmla="*/ 18 h 71"/>
                <a:gd name="T36" fmla="*/ 24 w 48"/>
                <a:gd name="T37" fmla="*/ 18 h 71"/>
                <a:gd name="T38" fmla="*/ 25 w 48"/>
                <a:gd name="T39" fmla="*/ 18 h 71"/>
                <a:gd name="T40" fmla="*/ 26 w 48"/>
                <a:gd name="T41" fmla="*/ 22 h 71"/>
                <a:gd name="T42" fmla="*/ 27 w 48"/>
                <a:gd name="T43" fmla="*/ 3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1">
                  <a:moveTo>
                    <a:pt x="24" y="0"/>
                  </a:moveTo>
                  <a:cubicBezTo>
                    <a:pt x="16" y="0"/>
                    <a:pt x="11" y="3"/>
                    <a:pt x="6" y="8"/>
                  </a:cubicBezTo>
                  <a:cubicBezTo>
                    <a:pt x="2" y="14"/>
                    <a:pt x="0" y="23"/>
                    <a:pt x="0" y="35"/>
                  </a:cubicBezTo>
                  <a:cubicBezTo>
                    <a:pt x="0" y="48"/>
                    <a:pt x="2" y="57"/>
                    <a:pt x="6" y="63"/>
                  </a:cubicBezTo>
                  <a:cubicBezTo>
                    <a:pt x="10" y="68"/>
                    <a:pt x="16" y="71"/>
                    <a:pt x="24" y="71"/>
                  </a:cubicBezTo>
                  <a:cubicBezTo>
                    <a:pt x="31" y="71"/>
                    <a:pt x="37" y="69"/>
                    <a:pt x="41" y="63"/>
                  </a:cubicBezTo>
                  <a:cubicBezTo>
                    <a:pt x="45" y="57"/>
                    <a:pt x="48" y="48"/>
                    <a:pt x="48" y="36"/>
                  </a:cubicBezTo>
                  <a:cubicBezTo>
                    <a:pt x="48" y="23"/>
                    <a:pt x="45" y="14"/>
                    <a:pt x="41" y="8"/>
                  </a:cubicBezTo>
                  <a:cubicBezTo>
                    <a:pt x="37" y="3"/>
                    <a:pt x="31" y="0"/>
                    <a:pt x="24" y="0"/>
                  </a:cubicBezTo>
                  <a:close/>
                  <a:moveTo>
                    <a:pt x="27" y="36"/>
                  </a:moveTo>
                  <a:cubicBezTo>
                    <a:pt x="27" y="44"/>
                    <a:pt x="27" y="48"/>
                    <a:pt x="26" y="50"/>
                  </a:cubicBezTo>
                  <a:cubicBezTo>
                    <a:pt x="26" y="50"/>
                    <a:pt x="26" y="50"/>
                    <a:pt x="26" y="50"/>
                  </a:cubicBezTo>
                  <a:cubicBezTo>
                    <a:pt x="26" y="52"/>
                    <a:pt x="25" y="53"/>
                    <a:pt x="25" y="53"/>
                  </a:cubicBezTo>
                  <a:cubicBezTo>
                    <a:pt x="24" y="54"/>
                    <a:pt x="23" y="54"/>
                    <a:pt x="22" y="53"/>
                  </a:cubicBezTo>
                  <a:cubicBezTo>
                    <a:pt x="22" y="53"/>
                    <a:pt x="22" y="52"/>
                    <a:pt x="21" y="50"/>
                  </a:cubicBezTo>
                  <a:cubicBezTo>
                    <a:pt x="20" y="48"/>
                    <a:pt x="20" y="44"/>
                    <a:pt x="20" y="36"/>
                  </a:cubicBezTo>
                  <a:cubicBezTo>
                    <a:pt x="20" y="27"/>
                    <a:pt x="21" y="23"/>
                    <a:pt x="21" y="21"/>
                  </a:cubicBezTo>
                  <a:cubicBezTo>
                    <a:pt x="22" y="19"/>
                    <a:pt x="22" y="18"/>
                    <a:pt x="22" y="18"/>
                  </a:cubicBezTo>
                  <a:cubicBezTo>
                    <a:pt x="23" y="18"/>
                    <a:pt x="23" y="18"/>
                    <a:pt x="24" y="18"/>
                  </a:cubicBezTo>
                  <a:cubicBezTo>
                    <a:pt x="24" y="18"/>
                    <a:pt x="25" y="18"/>
                    <a:pt x="25" y="18"/>
                  </a:cubicBezTo>
                  <a:cubicBezTo>
                    <a:pt x="25" y="18"/>
                    <a:pt x="26" y="19"/>
                    <a:pt x="26" y="22"/>
                  </a:cubicBezTo>
                  <a:cubicBezTo>
                    <a:pt x="27" y="23"/>
                    <a:pt x="27" y="27"/>
                    <a:pt x="2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8" name="Freeform 16">
              <a:extLst>
                <a:ext uri="{FF2B5EF4-FFF2-40B4-BE49-F238E27FC236}">
                  <a16:creationId xmlns:a16="http://schemas.microsoft.com/office/drawing/2014/main" id="{37AC7213-26FD-4A10-BECF-981D3D31C92D}"/>
                </a:ext>
              </a:extLst>
            </p:cNvPr>
            <p:cNvSpPr/>
            <p:nvPr/>
          </p:nvSpPr>
          <p:spPr bwMode="auto">
            <a:xfrm>
              <a:off x="2570163" y="-379412"/>
              <a:ext cx="42863" cy="84138"/>
            </a:xfrm>
            <a:custGeom>
              <a:avLst/>
              <a:gdLst>
                <a:gd name="T0" fmla="*/ 18 w 35"/>
                <a:gd name="T1" fmla="*/ 2 h 70"/>
                <a:gd name="T2" fmla="*/ 11 w 35"/>
                <a:gd name="T3" fmla="*/ 11 h 70"/>
                <a:gd name="T4" fmla="*/ 2 w 35"/>
                <a:gd name="T5" fmla="*/ 16 h 70"/>
                <a:gd name="T6" fmla="*/ 0 w 35"/>
                <a:gd name="T7" fmla="*/ 17 h 70"/>
                <a:gd name="T8" fmla="*/ 0 w 35"/>
                <a:gd name="T9" fmla="*/ 36 h 70"/>
                <a:gd name="T10" fmla="*/ 5 w 35"/>
                <a:gd name="T11" fmla="*/ 34 h 70"/>
                <a:gd name="T12" fmla="*/ 15 w 35"/>
                <a:gd name="T13" fmla="*/ 29 h 70"/>
                <a:gd name="T14" fmla="*/ 15 w 35"/>
                <a:gd name="T15" fmla="*/ 70 h 70"/>
                <a:gd name="T16" fmla="*/ 35 w 35"/>
                <a:gd name="T17" fmla="*/ 70 h 70"/>
                <a:gd name="T18" fmla="*/ 35 w 35"/>
                <a:gd name="T19" fmla="*/ 0 h 70"/>
                <a:gd name="T20" fmla="*/ 18 w 35"/>
                <a:gd name="T21" fmla="*/ 0 h 70"/>
                <a:gd name="T22" fmla="*/ 18 w 35"/>
                <a:gd name="T23"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70">
                  <a:moveTo>
                    <a:pt x="18" y="2"/>
                  </a:moveTo>
                  <a:cubicBezTo>
                    <a:pt x="16" y="6"/>
                    <a:pt x="14" y="8"/>
                    <a:pt x="11" y="11"/>
                  </a:cubicBezTo>
                  <a:cubicBezTo>
                    <a:pt x="8" y="13"/>
                    <a:pt x="5" y="15"/>
                    <a:pt x="2" y="16"/>
                  </a:cubicBezTo>
                  <a:cubicBezTo>
                    <a:pt x="0" y="17"/>
                    <a:pt x="0" y="17"/>
                    <a:pt x="0" y="17"/>
                  </a:cubicBezTo>
                  <a:cubicBezTo>
                    <a:pt x="0" y="36"/>
                    <a:pt x="0" y="36"/>
                    <a:pt x="0" y="36"/>
                  </a:cubicBezTo>
                  <a:cubicBezTo>
                    <a:pt x="5" y="34"/>
                    <a:pt x="5" y="34"/>
                    <a:pt x="5" y="34"/>
                  </a:cubicBezTo>
                  <a:cubicBezTo>
                    <a:pt x="9" y="33"/>
                    <a:pt x="12" y="31"/>
                    <a:pt x="15" y="29"/>
                  </a:cubicBezTo>
                  <a:cubicBezTo>
                    <a:pt x="15" y="70"/>
                    <a:pt x="15" y="70"/>
                    <a:pt x="15" y="70"/>
                  </a:cubicBezTo>
                  <a:cubicBezTo>
                    <a:pt x="35" y="70"/>
                    <a:pt x="35" y="70"/>
                    <a:pt x="35" y="70"/>
                  </a:cubicBezTo>
                  <a:cubicBezTo>
                    <a:pt x="35" y="0"/>
                    <a:pt x="35" y="0"/>
                    <a:pt x="35" y="0"/>
                  </a:cubicBezTo>
                  <a:cubicBezTo>
                    <a:pt x="18" y="0"/>
                    <a:pt x="18" y="0"/>
                    <a:pt x="18" y="0"/>
                  </a:cubicBezTo>
                  <a:lnTo>
                    <a:pt x="18"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sp>
          <p:nvSpPr>
            <p:cNvPr id="39" name="Freeform 17">
              <a:extLst>
                <a:ext uri="{FF2B5EF4-FFF2-40B4-BE49-F238E27FC236}">
                  <a16:creationId xmlns:a16="http://schemas.microsoft.com/office/drawing/2014/main" id="{33A6A424-DB35-46F6-97EB-E333D72A43E0}"/>
                </a:ext>
              </a:extLst>
            </p:cNvPr>
            <p:cNvSpPr>
              <a:spLocks noEditPoints="1"/>
            </p:cNvSpPr>
            <p:nvPr/>
          </p:nvSpPr>
          <p:spPr bwMode="auto">
            <a:xfrm>
              <a:off x="2628900" y="-379412"/>
              <a:ext cx="57150" cy="84138"/>
            </a:xfrm>
            <a:custGeom>
              <a:avLst/>
              <a:gdLst>
                <a:gd name="T0" fmla="*/ 24 w 48"/>
                <a:gd name="T1" fmla="*/ 71 h 71"/>
                <a:gd name="T2" fmla="*/ 41 w 48"/>
                <a:gd name="T3" fmla="*/ 63 h 71"/>
                <a:gd name="T4" fmla="*/ 48 w 48"/>
                <a:gd name="T5" fmla="*/ 35 h 71"/>
                <a:gd name="T6" fmla="*/ 41 w 48"/>
                <a:gd name="T7" fmla="*/ 8 h 71"/>
                <a:gd name="T8" fmla="*/ 24 w 48"/>
                <a:gd name="T9" fmla="*/ 0 h 71"/>
                <a:gd name="T10" fmla="*/ 7 w 48"/>
                <a:gd name="T11" fmla="*/ 8 h 71"/>
                <a:gd name="T12" fmla="*/ 0 w 48"/>
                <a:gd name="T13" fmla="*/ 35 h 71"/>
                <a:gd name="T14" fmla="*/ 6 w 48"/>
                <a:gd name="T15" fmla="*/ 63 h 71"/>
                <a:gd name="T16" fmla="*/ 24 w 48"/>
                <a:gd name="T17" fmla="*/ 71 h 71"/>
                <a:gd name="T18" fmla="*/ 20 w 48"/>
                <a:gd name="T19" fmla="*/ 35 h 71"/>
                <a:gd name="T20" fmla="*/ 21 w 48"/>
                <a:gd name="T21" fmla="*/ 21 h 71"/>
                <a:gd name="T22" fmla="*/ 22 w 48"/>
                <a:gd name="T23" fmla="*/ 18 h 71"/>
                <a:gd name="T24" fmla="*/ 24 w 48"/>
                <a:gd name="T25" fmla="*/ 18 h 71"/>
                <a:gd name="T26" fmla="*/ 25 w 48"/>
                <a:gd name="T27" fmla="*/ 18 h 71"/>
                <a:gd name="T28" fmla="*/ 26 w 48"/>
                <a:gd name="T29" fmla="*/ 22 h 71"/>
                <a:gd name="T30" fmla="*/ 27 w 48"/>
                <a:gd name="T31" fmla="*/ 35 h 71"/>
                <a:gd name="T32" fmla="*/ 26 w 48"/>
                <a:gd name="T33" fmla="*/ 50 h 71"/>
                <a:gd name="T34" fmla="*/ 26 w 48"/>
                <a:gd name="T35" fmla="*/ 50 h 71"/>
                <a:gd name="T36" fmla="*/ 25 w 48"/>
                <a:gd name="T37" fmla="*/ 53 h 71"/>
                <a:gd name="T38" fmla="*/ 22 w 48"/>
                <a:gd name="T39" fmla="*/ 53 h 71"/>
                <a:gd name="T40" fmla="*/ 21 w 48"/>
                <a:gd name="T41" fmla="*/ 49 h 71"/>
                <a:gd name="T42" fmla="*/ 20 w 48"/>
                <a:gd name="T43" fmla="*/ 3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71">
                  <a:moveTo>
                    <a:pt x="24" y="71"/>
                  </a:moveTo>
                  <a:cubicBezTo>
                    <a:pt x="31" y="71"/>
                    <a:pt x="37" y="68"/>
                    <a:pt x="41" y="63"/>
                  </a:cubicBezTo>
                  <a:cubicBezTo>
                    <a:pt x="46" y="57"/>
                    <a:pt x="48" y="48"/>
                    <a:pt x="48" y="35"/>
                  </a:cubicBezTo>
                  <a:cubicBezTo>
                    <a:pt x="48" y="23"/>
                    <a:pt x="46" y="14"/>
                    <a:pt x="41" y="8"/>
                  </a:cubicBezTo>
                  <a:cubicBezTo>
                    <a:pt x="37" y="3"/>
                    <a:pt x="31" y="0"/>
                    <a:pt x="24" y="0"/>
                  </a:cubicBezTo>
                  <a:cubicBezTo>
                    <a:pt x="17" y="0"/>
                    <a:pt x="11" y="2"/>
                    <a:pt x="7" y="8"/>
                  </a:cubicBezTo>
                  <a:cubicBezTo>
                    <a:pt x="2" y="14"/>
                    <a:pt x="0" y="23"/>
                    <a:pt x="0" y="35"/>
                  </a:cubicBezTo>
                  <a:cubicBezTo>
                    <a:pt x="0" y="48"/>
                    <a:pt x="2" y="57"/>
                    <a:pt x="6" y="63"/>
                  </a:cubicBezTo>
                  <a:cubicBezTo>
                    <a:pt x="11" y="68"/>
                    <a:pt x="16" y="71"/>
                    <a:pt x="24" y="71"/>
                  </a:cubicBezTo>
                  <a:close/>
                  <a:moveTo>
                    <a:pt x="20" y="35"/>
                  </a:moveTo>
                  <a:cubicBezTo>
                    <a:pt x="20" y="27"/>
                    <a:pt x="21" y="23"/>
                    <a:pt x="21" y="21"/>
                  </a:cubicBezTo>
                  <a:cubicBezTo>
                    <a:pt x="22" y="19"/>
                    <a:pt x="22" y="18"/>
                    <a:pt x="22" y="18"/>
                  </a:cubicBezTo>
                  <a:cubicBezTo>
                    <a:pt x="23" y="18"/>
                    <a:pt x="23" y="18"/>
                    <a:pt x="24" y="18"/>
                  </a:cubicBezTo>
                  <a:cubicBezTo>
                    <a:pt x="24" y="18"/>
                    <a:pt x="25" y="18"/>
                    <a:pt x="25" y="18"/>
                  </a:cubicBezTo>
                  <a:cubicBezTo>
                    <a:pt x="25" y="18"/>
                    <a:pt x="26" y="19"/>
                    <a:pt x="26" y="22"/>
                  </a:cubicBezTo>
                  <a:cubicBezTo>
                    <a:pt x="27" y="23"/>
                    <a:pt x="27" y="27"/>
                    <a:pt x="27" y="35"/>
                  </a:cubicBezTo>
                  <a:cubicBezTo>
                    <a:pt x="27" y="44"/>
                    <a:pt x="27" y="48"/>
                    <a:pt x="26" y="50"/>
                  </a:cubicBezTo>
                  <a:cubicBezTo>
                    <a:pt x="26" y="50"/>
                    <a:pt x="26" y="50"/>
                    <a:pt x="26" y="50"/>
                  </a:cubicBezTo>
                  <a:cubicBezTo>
                    <a:pt x="26" y="52"/>
                    <a:pt x="25" y="53"/>
                    <a:pt x="25" y="53"/>
                  </a:cubicBezTo>
                  <a:cubicBezTo>
                    <a:pt x="24" y="53"/>
                    <a:pt x="23" y="53"/>
                    <a:pt x="22" y="53"/>
                  </a:cubicBezTo>
                  <a:cubicBezTo>
                    <a:pt x="22" y="53"/>
                    <a:pt x="22" y="52"/>
                    <a:pt x="21" y="49"/>
                  </a:cubicBezTo>
                  <a:cubicBezTo>
                    <a:pt x="21" y="48"/>
                    <a:pt x="20" y="44"/>
                    <a:pt x="2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cs typeface="Arial"/>
              </a:endParaRPr>
            </a:p>
          </p:txBody>
        </p:sp>
      </p:grpSp>
      <p:grpSp>
        <p:nvGrpSpPr>
          <p:cNvPr id="40" name="Group 39">
            <a:extLst>
              <a:ext uri="{FF2B5EF4-FFF2-40B4-BE49-F238E27FC236}">
                <a16:creationId xmlns:a16="http://schemas.microsoft.com/office/drawing/2014/main" id="{413D1819-6BC7-4B2A-94C2-36B3BE0E2718}"/>
              </a:ext>
            </a:extLst>
          </p:cNvPr>
          <p:cNvGrpSpPr/>
          <p:nvPr/>
        </p:nvGrpSpPr>
        <p:grpSpPr>
          <a:xfrm>
            <a:off x="7733647" y="3933503"/>
            <a:ext cx="613173" cy="609202"/>
            <a:chOff x="4927600" y="2335213"/>
            <a:chExt cx="735013" cy="730250"/>
          </a:xfrm>
          <a:solidFill>
            <a:schemeClr val="tx2"/>
          </a:solidFill>
        </p:grpSpPr>
        <p:sp>
          <p:nvSpPr>
            <p:cNvPr id="41" name="Freeform 199">
              <a:extLst>
                <a:ext uri="{FF2B5EF4-FFF2-40B4-BE49-F238E27FC236}">
                  <a16:creationId xmlns:a16="http://schemas.microsoft.com/office/drawing/2014/main" id="{54B40AD4-D0F2-42CB-9DE6-AD35159B3A42}"/>
                </a:ext>
              </a:extLst>
            </p:cNvPr>
            <p:cNvSpPr>
              <a:spLocks noEditPoints="1"/>
            </p:cNvSpPr>
            <p:nvPr/>
          </p:nvSpPr>
          <p:spPr bwMode="auto">
            <a:xfrm>
              <a:off x="5157788" y="2568576"/>
              <a:ext cx="279400" cy="266700"/>
            </a:xfrm>
            <a:custGeom>
              <a:avLst/>
              <a:gdLst>
                <a:gd name="T0" fmla="*/ 0 w 176"/>
                <a:gd name="T1" fmla="*/ 0 h 168"/>
                <a:gd name="T2" fmla="*/ 176 w 176"/>
                <a:gd name="T3" fmla="*/ 168 h 168"/>
                <a:gd name="T4" fmla="*/ 40 w 176"/>
                <a:gd name="T5" fmla="*/ 161 h 168"/>
                <a:gd name="T6" fmla="*/ 7 w 176"/>
                <a:gd name="T7" fmla="*/ 128 h 168"/>
                <a:gd name="T8" fmla="*/ 40 w 176"/>
                <a:gd name="T9" fmla="*/ 161 h 168"/>
                <a:gd name="T10" fmla="*/ 7 w 176"/>
                <a:gd name="T11" fmla="*/ 119 h 168"/>
                <a:gd name="T12" fmla="*/ 40 w 176"/>
                <a:gd name="T13" fmla="*/ 85 h 168"/>
                <a:gd name="T14" fmla="*/ 40 w 176"/>
                <a:gd name="T15" fmla="*/ 76 h 168"/>
                <a:gd name="T16" fmla="*/ 7 w 176"/>
                <a:gd name="T17" fmla="*/ 50 h 168"/>
                <a:gd name="T18" fmla="*/ 40 w 176"/>
                <a:gd name="T19" fmla="*/ 76 h 168"/>
                <a:gd name="T20" fmla="*/ 7 w 176"/>
                <a:gd name="T21" fmla="*/ 40 h 168"/>
                <a:gd name="T22" fmla="*/ 40 w 176"/>
                <a:gd name="T23" fmla="*/ 7 h 168"/>
                <a:gd name="T24" fmla="*/ 83 w 176"/>
                <a:gd name="T25" fmla="*/ 161 h 168"/>
                <a:gd name="T26" fmla="*/ 50 w 176"/>
                <a:gd name="T27" fmla="*/ 128 h 168"/>
                <a:gd name="T28" fmla="*/ 83 w 176"/>
                <a:gd name="T29" fmla="*/ 161 h 168"/>
                <a:gd name="T30" fmla="*/ 50 w 176"/>
                <a:gd name="T31" fmla="*/ 119 h 168"/>
                <a:gd name="T32" fmla="*/ 83 w 176"/>
                <a:gd name="T33" fmla="*/ 85 h 168"/>
                <a:gd name="T34" fmla="*/ 83 w 176"/>
                <a:gd name="T35" fmla="*/ 76 h 168"/>
                <a:gd name="T36" fmla="*/ 50 w 176"/>
                <a:gd name="T37" fmla="*/ 50 h 168"/>
                <a:gd name="T38" fmla="*/ 83 w 176"/>
                <a:gd name="T39" fmla="*/ 76 h 168"/>
                <a:gd name="T40" fmla="*/ 50 w 176"/>
                <a:gd name="T41" fmla="*/ 40 h 168"/>
                <a:gd name="T42" fmla="*/ 83 w 176"/>
                <a:gd name="T43" fmla="*/ 7 h 168"/>
                <a:gd name="T44" fmla="*/ 126 w 176"/>
                <a:gd name="T45" fmla="*/ 161 h 168"/>
                <a:gd name="T46" fmla="*/ 92 w 176"/>
                <a:gd name="T47" fmla="*/ 128 h 168"/>
                <a:gd name="T48" fmla="*/ 126 w 176"/>
                <a:gd name="T49" fmla="*/ 161 h 168"/>
                <a:gd name="T50" fmla="*/ 92 w 176"/>
                <a:gd name="T51" fmla="*/ 119 h 168"/>
                <a:gd name="T52" fmla="*/ 126 w 176"/>
                <a:gd name="T53" fmla="*/ 85 h 168"/>
                <a:gd name="T54" fmla="*/ 126 w 176"/>
                <a:gd name="T55" fmla="*/ 76 h 168"/>
                <a:gd name="T56" fmla="*/ 92 w 176"/>
                <a:gd name="T57" fmla="*/ 50 h 168"/>
                <a:gd name="T58" fmla="*/ 126 w 176"/>
                <a:gd name="T59" fmla="*/ 76 h 168"/>
                <a:gd name="T60" fmla="*/ 92 w 176"/>
                <a:gd name="T61" fmla="*/ 40 h 168"/>
                <a:gd name="T62" fmla="*/ 126 w 176"/>
                <a:gd name="T63" fmla="*/ 7 h 168"/>
                <a:gd name="T64" fmla="*/ 166 w 176"/>
                <a:gd name="T65" fmla="*/ 161 h 168"/>
                <a:gd name="T66" fmla="*/ 133 w 176"/>
                <a:gd name="T67" fmla="*/ 128 h 168"/>
                <a:gd name="T68" fmla="*/ 166 w 176"/>
                <a:gd name="T69" fmla="*/ 161 h 168"/>
                <a:gd name="T70" fmla="*/ 133 w 176"/>
                <a:gd name="T71" fmla="*/ 119 h 168"/>
                <a:gd name="T72" fmla="*/ 166 w 176"/>
                <a:gd name="T73" fmla="*/ 85 h 168"/>
                <a:gd name="T74" fmla="*/ 166 w 176"/>
                <a:gd name="T75" fmla="*/ 76 h 168"/>
                <a:gd name="T76" fmla="*/ 133 w 176"/>
                <a:gd name="T77" fmla="*/ 50 h 168"/>
                <a:gd name="T78" fmla="*/ 166 w 176"/>
                <a:gd name="T79" fmla="*/ 76 h 168"/>
                <a:gd name="T80" fmla="*/ 133 w 176"/>
                <a:gd name="T81" fmla="*/ 40 h 168"/>
                <a:gd name="T82" fmla="*/ 166 w 176"/>
                <a:gd name="T83" fmla="*/ 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 h="168">
                  <a:moveTo>
                    <a:pt x="176" y="0"/>
                  </a:moveTo>
                  <a:lnTo>
                    <a:pt x="0" y="0"/>
                  </a:lnTo>
                  <a:lnTo>
                    <a:pt x="0" y="168"/>
                  </a:lnTo>
                  <a:lnTo>
                    <a:pt x="176" y="168"/>
                  </a:lnTo>
                  <a:lnTo>
                    <a:pt x="176" y="0"/>
                  </a:lnTo>
                  <a:close/>
                  <a:moveTo>
                    <a:pt x="40" y="161"/>
                  </a:moveTo>
                  <a:lnTo>
                    <a:pt x="7" y="161"/>
                  </a:lnTo>
                  <a:lnTo>
                    <a:pt x="7" y="128"/>
                  </a:lnTo>
                  <a:lnTo>
                    <a:pt x="40" y="128"/>
                  </a:lnTo>
                  <a:lnTo>
                    <a:pt x="40" y="161"/>
                  </a:lnTo>
                  <a:close/>
                  <a:moveTo>
                    <a:pt x="40" y="119"/>
                  </a:moveTo>
                  <a:lnTo>
                    <a:pt x="7" y="119"/>
                  </a:lnTo>
                  <a:lnTo>
                    <a:pt x="7" y="85"/>
                  </a:lnTo>
                  <a:lnTo>
                    <a:pt x="40" y="85"/>
                  </a:lnTo>
                  <a:lnTo>
                    <a:pt x="40" y="119"/>
                  </a:lnTo>
                  <a:close/>
                  <a:moveTo>
                    <a:pt x="40" y="76"/>
                  </a:moveTo>
                  <a:lnTo>
                    <a:pt x="7" y="76"/>
                  </a:lnTo>
                  <a:lnTo>
                    <a:pt x="7" y="50"/>
                  </a:lnTo>
                  <a:lnTo>
                    <a:pt x="40" y="50"/>
                  </a:lnTo>
                  <a:lnTo>
                    <a:pt x="40" y="76"/>
                  </a:lnTo>
                  <a:close/>
                  <a:moveTo>
                    <a:pt x="40" y="40"/>
                  </a:moveTo>
                  <a:lnTo>
                    <a:pt x="7" y="40"/>
                  </a:lnTo>
                  <a:lnTo>
                    <a:pt x="7" y="7"/>
                  </a:lnTo>
                  <a:lnTo>
                    <a:pt x="40" y="7"/>
                  </a:lnTo>
                  <a:lnTo>
                    <a:pt x="40" y="40"/>
                  </a:lnTo>
                  <a:close/>
                  <a:moveTo>
                    <a:pt x="83" y="161"/>
                  </a:moveTo>
                  <a:lnTo>
                    <a:pt x="50" y="161"/>
                  </a:lnTo>
                  <a:lnTo>
                    <a:pt x="50" y="128"/>
                  </a:lnTo>
                  <a:lnTo>
                    <a:pt x="83" y="128"/>
                  </a:lnTo>
                  <a:lnTo>
                    <a:pt x="83" y="161"/>
                  </a:lnTo>
                  <a:close/>
                  <a:moveTo>
                    <a:pt x="83" y="119"/>
                  </a:moveTo>
                  <a:lnTo>
                    <a:pt x="50" y="119"/>
                  </a:lnTo>
                  <a:lnTo>
                    <a:pt x="50" y="85"/>
                  </a:lnTo>
                  <a:lnTo>
                    <a:pt x="83" y="85"/>
                  </a:lnTo>
                  <a:lnTo>
                    <a:pt x="83" y="119"/>
                  </a:lnTo>
                  <a:close/>
                  <a:moveTo>
                    <a:pt x="83" y="76"/>
                  </a:moveTo>
                  <a:lnTo>
                    <a:pt x="50" y="76"/>
                  </a:lnTo>
                  <a:lnTo>
                    <a:pt x="50" y="50"/>
                  </a:lnTo>
                  <a:lnTo>
                    <a:pt x="83" y="50"/>
                  </a:lnTo>
                  <a:lnTo>
                    <a:pt x="83" y="76"/>
                  </a:lnTo>
                  <a:close/>
                  <a:moveTo>
                    <a:pt x="83" y="40"/>
                  </a:moveTo>
                  <a:lnTo>
                    <a:pt x="50" y="40"/>
                  </a:lnTo>
                  <a:lnTo>
                    <a:pt x="50" y="7"/>
                  </a:lnTo>
                  <a:lnTo>
                    <a:pt x="83" y="7"/>
                  </a:lnTo>
                  <a:lnTo>
                    <a:pt x="83" y="40"/>
                  </a:lnTo>
                  <a:close/>
                  <a:moveTo>
                    <a:pt x="126" y="161"/>
                  </a:moveTo>
                  <a:lnTo>
                    <a:pt x="92" y="161"/>
                  </a:lnTo>
                  <a:lnTo>
                    <a:pt x="92" y="128"/>
                  </a:lnTo>
                  <a:lnTo>
                    <a:pt x="126" y="128"/>
                  </a:lnTo>
                  <a:lnTo>
                    <a:pt x="126" y="161"/>
                  </a:lnTo>
                  <a:close/>
                  <a:moveTo>
                    <a:pt x="126" y="119"/>
                  </a:moveTo>
                  <a:lnTo>
                    <a:pt x="92" y="119"/>
                  </a:lnTo>
                  <a:lnTo>
                    <a:pt x="92" y="85"/>
                  </a:lnTo>
                  <a:lnTo>
                    <a:pt x="126" y="85"/>
                  </a:lnTo>
                  <a:lnTo>
                    <a:pt x="126" y="119"/>
                  </a:lnTo>
                  <a:close/>
                  <a:moveTo>
                    <a:pt x="126" y="76"/>
                  </a:moveTo>
                  <a:lnTo>
                    <a:pt x="92" y="76"/>
                  </a:lnTo>
                  <a:lnTo>
                    <a:pt x="92" y="50"/>
                  </a:lnTo>
                  <a:lnTo>
                    <a:pt x="126" y="50"/>
                  </a:lnTo>
                  <a:lnTo>
                    <a:pt x="126" y="76"/>
                  </a:lnTo>
                  <a:close/>
                  <a:moveTo>
                    <a:pt x="126" y="40"/>
                  </a:moveTo>
                  <a:lnTo>
                    <a:pt x="92" y="40"/>
                  </a:lnTo>
                  <a:lnTo>
                    <a:pt x="92" y="7"/>
                  </a:lnTo>
                  <a:lnTo>
                    <a:pt x="126" y="7"/>
                  </a:lnTo>
                  <a:lnTo>
                    <a:pt x="126" y="40"/>
                  </a:lnTo>
                  <a:close/>
                  <a:moveTo>
                    <a:pt x="166" y="161"/>
                  </a:moveTo>
                  <a:lnTo>
                    <a:pt x="133" y="161"/>
                  </a:lnTo>
                  <a:lnTo>
                    <a:pt x="133" y="128"/>
                  </a:lnTo>
                  <a:lnTo>
                    <a:pt x="166" y="128"/>
                  </a:lnTo>
                  <a:lnTo>
                    <a:pt x="166" y="161"/>
                  </a:lnTo>
                  <a:close/>
                  <a:moveTo>
                    <a:pt x="166" y="119"/>
                  </a:moveTo>
                  <a:lnTo>
                    <a:pt x="133" y="119"/>
                  </a:lnTo>
                  <a:lnTo>
                    <a:pt x="133" y="85"/>
                  </a:lnTo>
                  <a:lnTo>
                    <a:pt x="166" y="85"/>
                  </a:lnTo>
                  <a:lnTo>
                    <a:pt x="166" y="119"/>
                  </a:lnTo>
                  <a:close/>
                  <a:moveTo>
                    <a:pt x="166" y="76"/>
                  </a:moveTo>
                  <a:lnTo>
                    <a:pt x="133" y="76"/>
                  </a:lnTo>
                  <a:lnTo>
                    <a:pt x="133" y="50"/>
                  </a:lnTo>
                  <a:lnTo>
                    <a:pt x="166" y="50"/>
                  </a:lnTo>
                  <a:lnTo>
                    <a:pt x="166" y="76"/>
                  </a:lnTo>
                  <a:close/>
                  <a:moveTo>
                    <a:pt x="166" y="40"/>
                  </a:moveTo>
                  <a:lnTo>
                    <a:pt x="133" y="40"/>
                  </a:lnTo>
                  <a:lnTo>
                    <a:pt x="133" y="7"/>
                  </a:lnTo>
                  <a:lnTo>
                    <a:pt x="166" y="7"/>
                  </a:lnTo>
                  <a:lnTo>
                    <a:pt x="166" y="40"/>
                  </a:ln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42" name="Freeform 200">
              <a:extLst>
                <a:ext uri="{FF2B5EF4-FFF2-40B4-BE49-F238E27FC236}">
                  <a16:creationId xmlns:a16="http://schemas.microsoft.com/office/drawing/2014/main" id="{974A4D9B-1F29-4A20-B523-1258CE5F38C7}"/>
                </a:ext>
              </a:extLst>
            </p:cNvPr>
            <p:cNvSpPr>
              <a:spLocks noEditPoints="1"/>
            </p:cNvSpPr>
            <p:nvPr/>
          </p:nvSpPr>
          <p:spPr bwMode="auto">
            <a:xfrm>
              <a:off x="4927600" y="2335213"/>
              <a:ext cx="735013" cy="730250"/>
            </a:xfrm>
            <a:custGeom>
              <a:avLst/>
              <a:gdLst>
                <a:gd name="T0" fmla="*/ 184 w 195"/>
                <a:gd name="T1" fmla="*/ 89 h 194"/>
                <a:gd name="T2" fmla="*/ 186 w 195"/>
                <a:gd name="T3" fmla="*/ 60 h 194"/>
                <a:gd name="T4" fmla="*/ 183 w 195"/>
                <a:gd name="T5" fmla="*/ 58 h 194"/>
                <a:gd name="T6" fmla="*/ 179 w 195"/>
                <a:gd name="T7" fmla="*/ 40 h 194"/>
                <a:gd name="T8" fmla="*/ 176 w 195"/>
                <a:gd name="T9" fmla="*/ 38 h 194"/>
                <a:gd name="T10" fmla="*/ 142 w 195"/>
                <a:gd name="T11" fmla="*/ 35 h 194"/>
                <a:gd name="T12" fmla="*/ 139 w 195"/>
                <a:gd name="T13" fmla="*/ 32 h 194"/>
                <a:gd name="T14" fmla="*/ 131 w 195"/>
                <a:gd name="T15" fmla="*/ 15 h 194"/>
                <a:gd name="T16" fmla="*/ 127 w 195"/>
                <a:gd name="T17" fmla="*/ 13 h 194"/>
                <a:gd name="T18" fmla="*/ 104 w 195"/>
                <a:gd name="T19" fmla="*/ 7 h 194"/>
                <a:gd name="T20" fmla="*/ 82 w 195"/>
                <a:gd name="T21" fmla="*/ 46 h 194"/>
                <a:gd name="T22" fmla="*/ 62 w 195"/>
                <a:gd name="T23" fmla="*/ 0 h 194"/>
                <a:gd name="T24" fmla="*/ 78 w 195"/>
                <a:gd name="T25" fmla="*/ 46 h 194"/>
                <a:gd name="T26" fmla="*/ 42 w 195"/>
                <a:gd name="T27" fmla="*/ 12 h 194"/>
                <a:gd name="T28" fmla="*/ 51 w 195"/>
                <a:gd name="T29" fmla="*/ 46 h 194"/>
                <a:gd name="T30" fmla="*/ 10 w 195"/>
                <a:gd name="T31" fmla="*/ 37 h 194"/>
                <a:gd name="T32" fmla="*/ 45 w 195"/>
                <a:gd name="T33" fmla="*/ 67 h 194"/>
                <a:gd name="T34" fmla="*/ 13 w 195"/>
                <a:gd name="T35" fmla="*/ 71 h 194"/>
                <a:gd name="T36" fmla="*/ 30 w 195"/>
                <a:gd name="T37" fmla="*/ 81 h 194"/>
                <a:gd name="T38" fmla="*/ 45 w 195"/>
                <a:gd name="T39" fmla="*/ 104 h 194"/>
                <a:gd name="T40" fmla="*/ 0 w 195"/>
                <a:gd name="T41" fmla="*/ 97 h 194"/>
                <a:gd name="T42" fmla="*/ 45 w 195"/>
                <a:gd name="T43" fmla="*/ 125 h 194"/>
                <a:gd name="T44" fmla="*/ 7 w 195"/>
                <a:gd name="T45" fmla="*/ 146 h 194"/>
                <a:gd name="T46" fmla="*/ 45 w 195"/>
                <a:gd name="T47" fmla="*/ 140 h 194"/>
                <a:gd name="T48" fmla="*/ 13 w 195"/>
                <a:gd name="T49" fmla="*/ 166 h 194"/>
                <a:gd name="T50" fmla="*/ 45 w 195"/>
                <a:gd name="T51" fmla="*/ 148 h 194"/>
                <a:gd name="T52" fmla="*/ 40 w 195"/>
                <a:gd name="T53" fmla="*/ 168 h 194"/>
                <a:gd name="T54" fmla="*/ 59 w 195"/>
                <a:gd name="T55" fmla="*/ 148 h 194"/>
                <a:gd name="T56" fmla="*/ 55 w 195"/>
                <a:gd name="T57" fmla="*/ 186 h 194"/>
                <a:gd name="T58" fmla="*/ 82 w 195"/>
                <a:gd name="T59" fmla="*/ 148 h 194"/>
                <a:gd name="T60" fmla="*/ 104 w 195"/>
                <a:gd name="T61" fmla="*/ 188 h 194"/>
                <a:gd name="T62" fmla="*/ 131 w 195"/>
                <a:gd name="T63" fmla="*/ 178 h 194"/>
                <a:gd name="T64" fmla="*/ 135 w 195"/>
                <a:gd name="T65" fmla="*/ 181 h 194"/>
                <a:gd name="T66" fmla="*/ 141 w 195"/>
                <a:gd name="T67" fmla="*/ 158 h 194"/>
                <a:gd name="T68" fmla="*/ 153 w 195"/>
                <a:gd name="T69" fmla="*/ 161 h 194"/>
                <a:gd name="T70" fmla="*/ 150 w 195"/>
                <a:gd name="T71" fmla="*/ 146 h 194"/>
                <a:gd name="T72" fmla="*/ 195 w 195"/>
                <a:gd name="T73" fmla="*/ 155 h 194"/>
                <a:gd name="T74" fmla="*/ 150 w 195"/>
                <a:gd name="T75" fmla="*/ 126 h 194"/>
                <a:gd name="T76" fmla="*/ 182 w 195"/>
                <a:gd name="T77" fmla="*/ 122 h 194"/>
                <a:gd name="T78" fmla="*/ 173 w 195"/>
                <a:gd name="T79" fmla="*/ 112 h 194"/>
                <a:gd name="T80" fmla="*/ 150 w 195"/>
                <a:gd name="T81" fmla="*/ 88 h 194"/>
                <a:gd name="T82" fmla="*/ 188 w 195"/>
                <a:gd name="T83" fmla="*/ 98 h 194"/>
                <a:gd name="T84" fmla="*/ 185 w 195"/>
                <a:gd name="T85" fmla="*/ 53 h 194"/>
                <a:gd name="T86" fmla="*/ 182 w 195"/>
                <a:gd name="T87" fmla="*/ 30 h 194"/>
                <a:gd name="T88" fmla="*/ 133 w 195"/>
                <a:gd name="T89" fmla="*/ 5 h 194"/>
                <a:gd name="T90" fmla="*/ 62 w 195"/>
                <a:gd name="T91" fmla="*/ 4 h 194"/>
                <a:gd name="T92" fmla="*/ 42 w 195"/>
                <a:gd name="T93" fmla="*/ 16 h 194"/>
                <a:gd name="T94" fmla="*/ 20 w 195"/>
                <a:gd name="T95" fmla="*/ 37 h 194"/>
                <a:gd name="T96" fmla="*/ 7 w 195"/>
                <a:gd name="T97" fmla="*/ 71 h 194"/>
                <a:gd name="T98" fmla="*/ 7 w 195"/>
                <a:gd name="T99" fmla="*/ 101 h 194"/>
                <a:gd name="T100" fmla="*/ 4 w 195"/>
                <a:gd name="T101" fmla="*/ 139 h 194"/>
                <a:gd name="T102" fmla="*/ 13 w 195"/>
                <a:gd name="T103" fmla="*/ 156 h 194"/>
                <a:gd name="T104" fmla="*/ 50 w 195"/>
                <a:gd name="T105" fmla="*/ 168 h 194"/>
                <a:gd name="T106" fmla="*/ 62 w 195"/>
                <a:gd name="T107" fmla="*/ 189 h 194"/>
                <a:gd name="T108" fmla="*/ 153 w 195"/>
                <a:gd name="T109" fmla="*/ 164 h 194"/>
                <a:gd name="T110" fmla="*/ 97 w 195"/>
                <a:gd name="T111" fmla="*/ 4 h 194"/>
                <a:gd name="T112" fmla="*/ 94 w 195"/>
                <a:gd name="T113" fmla="*/ 188 h 194"/>
                <a:gd name="T114" fmla="*/ 146 w 195"/>
                <a:gd name="T115" fmla="*/ 50 h 194"/>
                <a:gd name="T116" fmla="*/ 188 w 195"/>
                <a:gd name="T117" fmla="*/ 152 h 194"/>
                <a:gd name="T118" fmla="*/ 173 w 195"/>
                <a:gd name="T119" fmla="*/ 10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 h="194">
                  <a:moveTo>
                    <a:pt x="181" y="93"/>
                  </a:moveTo>
                  <a:cubicBezTo>
                    <a:pt x="181" y="93"/>
                    <a:pt x="181" y="94"/>
                    <a:pt x="181" y="95"/>
                  </a:cubicBezTo>
                  <a:cubicBezTo>
                    <a:pt x="181" y="99"/>
                    <a:pt x="184" y="102"/>
                    <a:pt x="188" y="102"/>
                  </a:cubicBezTo>
                  <a:cubicBezTo>
                    <a:pt x="192" y="102"/>
                    <a:pt x="195" y="99"/>
                    <a:pt x="195" y="95"/>
                  </a:cubicBezTo>
                  <a:cubicBezTo>
                    <a:pt x="195" y="91"/>
                    <a:pt x="192" y="88"/>
                    <a:pt x="188" y="88"/>
                  </a:cubicBezTo>
                  <a:cubicBezTo>
                    <a:pt x="187" y="88"/>
                    <a:pt x="185" y="88"/>
                    <a:pt x="184" y="89"/>
                  </a:cubicBezTo>
                  <a:cubicBezTo>
                    <a:pt x="184" y="89"/>
                    <a:pt x="184" y="89"/>
                    <a:pt x="184" y="89"/>
                  </a:cubicBezTo>
                  <a:cubicBezTo>
                    <a:pt x="179" y="84"/>
                    <a:pt x="179" y="84"/>
                    <a:pt x="179" y="84"/>
                  </a:cubicBezTo>
                  <a:cubicBezTo>
                    <a:pt x="150" y="84"/>
                    <a:pt x="150" y="84"/>
                    <a:pt x="150" y="84"/>
                  </a:cubicBezTo>
                  <a:cubicBezTo>
                    <a:pt x="150" y="68"/>
                    <a:pt x="150" y="68"/>
                    <a:pt x="150" y="68"/>
                  </a:cubicBezTo>
                  <a:cubicBezTo>
                    <a:pt x="179" y="68"/>
                    <a:pt x="179" y="68"/>
                    <a:pt x="179" y="68"/>
                  </a:cubicBezTo>
                  <a:cubicBezTo>
                    <a:pt x="186" y="60"/>
                    <a:pt x="186" y="60"/>
                    <a:pt x="186" y="60"/>
                  </a:cubicBezTo>
                  <a:cubicBezTo>
                    <a:pt x="187" y="60"/>
                    <a:pt x="187" y="60"/>
                    <a:pt x="187" y="60"/>
                  </a:cubicBezTo>
                  <a:cubicBezTo>
                    <a:pt x="187" y="60"/>
                    <a:pt x="188" y="60"/>
                    <a:pt x="188" y="60"/>
                  </a:cubicBezTo>
                  <a:cubicBezTo>
                    <a:pt x="192" y="60"/>
                    <a:pt x="195" y="57"/>
                    <a:pt x="195" y="53"/>
                  </a:cubicBezTo>
                  <a:cubicBezTo>
                    <a:pt x="195" y="50"/>
                    <a:pt x="192" y="47"/>
                    <a:pt x="188" y="47"/>
                  </a:cubicBezTo>
                  <a:cubicBezTo>
                    <a:pt x="184" y="47"/>
                    <a:pt x="181" y="50"/>
                    <a:pt x="181" y="53"/>
                  </a:cubicBezTo>
                  <a:cubicBezTo>
                    <a:pt x="181" y="55"/>
                    <a:pt x="182" y="57"/>
                    <a:pt x="183" y="58"/>
                  </a:cubicBezTo>
                  <a:cubicBezTo>
                    <a:pt x="183" y="58"/>
                    <a:pt x="183" y="58"/>
                    <a:pt x="183" y="58"/>
                  </a:cubicBezTo>
                  <a:cubicBezTo>
                    <a:pt x="177" y="64"/>
                    <a:pt x="177" y="64"/>
                    <a:pt x="177" y="64"/>
                  </a:cubicBezTo>
                  <a:cubicBezTo>
                    <a:pt x="150" y="64"/>
                    <a:pt x="150" y="64"/>
                    <a:pt x="150" y="64"/>
                  </a:cubicBezTo>
                  <a:cubicBezTo>
                    <a:pt x="150" y="53"/>
                    <a:pt x="150" y="53"/>
                    <a:pt x="150" y="53"/>
                  </a:cubicBezTo>
                  <a:cubicBezTo>
                    <a:pt x="166" y="53"/>
                    <a:pt x="166" y="53"/>
                    <a:pt x="166" y="53"/>
                  </a:cubicBezTo>
                  <a:cubicBezTo>
                    <a:pt x="179" y="40"/>
                    <a:pt x="179" y="40"/>
                    <a:pt x="179" y="40"/>
                  </a:cubicBezTo>
                  <a:cubicBezTo>
                    <a:pt x="180" y="40"/>
                    <a:pt x="180" y="40"/>
                    <a:pt x="180" y="40"/>
                  </a:cubicBezTo>
                  <a:cubicBezTo>
                    <a:pt x="184" y="41"/>
                    <a:pt x="188" y="38"/>
                    <a:pt x="188" y="33"/>
                  </a:cubicBezTo>
                  <a:cubicBezTo>
                    <a:pt x="188" y="30"/>
                    <a:pt x="185" y="26"/>
                    <a:pt x="182" y="26"/>
                  </a:cubicBezTo>
                  <a:cubicBezTo>
                    <a:pt x="178" y="26"/>
                    <a:pt x="175" y="30"/>
                    <a:pt x="175" y="33"/>
                  </a:cubicBezTo>
                  <a:cubicBezTo>
                    <a:pt x="175" y="35"/>
                    <a:pt x="175" y="36"/>
                    <a:pt x="176" y="37"/>
                  </a:cubicBezTo>
                  <a:cubicBezTo>
                    <a:pt x="176" y="38"/>
                    <a:pt x="176" y="38"/>
                    <a:pt x="176" y="38"/>
                  </a:cubicBezTo>
                  <a:cubicBezTo>
                    <a:pt x="165" y="49"/>
                    <a:pt x="165" y="49"/>
                    <a:pt x="165" y="49"/>
                  </a:cubicBezTo>
                  <a:cubicBezTo>
                    <a:pt x="150" y="49"/>
                    <a:pt x="150" y="49"/>
                    <a:pt x="150" y="49"/>
                  </a:cubicBezTo>
                  <a:cubicBezTo>
                    <a:pt x="150" y="46"/>
                    <a:pt x="150" y="46"/>
                    <a:pt x="150" y="46"/>
                  </a:cubicBezTo>
                  <a:cubicBezTo>
                    <a:pt x="140" y="46"/>
                    <a:pt x="140" y="46"/>
                    <a:pt x="140" y="46"/>
                  </a:cubicBezTo>
                  <a:cubicBezTo>
                    <a:pt x="140" y="37"/>
                    <a:pt x="140" y="37"/>
                    <a:pt x="140" y="37"/>
                  </a:cubicBezTo>
                  <a:cubicBezTo>
                    <a:pt x="142" y="35"/>
                    <a:pt x="142" y="35"/>
                    <a:pt x="142" y="35"/>
                  </a:cubicBezTo>
                  <a:cubicBezTo>
                    <a:pt x="143" y="35"/>
                    <a:pt x="143" y="35"/>
                    <a:pt x="143" y="35"/>
                  </a:cubicBezTo>
                  <a:cubicBezTo>
                    <a:pt x="143" y="35"/>
                    <a:pt x="144" y="36"/>
                    <a:pt x="145" y="36"/>
                  </a:cubicBezTo>
                  <a:cubicBezTo>
                    <a:pt x="149" y="36"/>
                    <a:pt x="152" y="32"/>
                    <a:pt x="152" y="29"/>
                  </a:cubicBezTo>
                  <a:cubicBezTo>
                    <a:pt x="152" y="25"/>
                    <a:pt x="149" y="22"/>
                    <a:pt x="145" y="22"/>
                  </a:cubicBezTo>
                  <a:cubicBezTo>
                    <a:pt x="142" y="22"/>
                    <a:pt x="139" y="25"/>
                    <a:pt x="139" y="29"/>
                  </a:cubicBezTo>
                  <a:cubicBezTo>
                    <a:pt x="139" y="30"/>
                    <a:pt x="139" y="31"/>
                    <a:pt x="139" y="32"/>
                  </a:cubicBezTo>
                  <a:cubicBezTo>
                    <a:pt x="139" y="32"/>
                    <a:pt x="139" y="32"/>
                    <a:pt x="139" y="32"/>
                  </a:cubicBezTo>
                  <a:cubicBezTo>
                    <a:pt x="136" y="35"/>
                    <a:pt x="136" y="35"/>
                    <a:pt x="136" y="35"/>
                  </a:cubicBezTo>
                  <a:cubicBezTo>
                    <a:pt x="136" y="46"/>
                    <a:pt x="136" y="46"/>
                    <a:pt x="136" y="46"/>
                  </a:cubicBezTo>
                  <a:cubicBezTo>
                    <a:pt x="117" y="46"/>
                    <a:pt x="117" y="46"/>
                    <a:pt x="117" y="46"/>
                  </a:cubicBezTo>
                  <a:cubicBezTo>
                    <a:pt x="117" y="28"/>
                    <a:pt x="117" y="28"/>
                    <a:pt x="117" y="28"/>
                  </a:cubicBezTo>
                  <a:cubicBezTo>
                    <a:pt x="131" y="15"/>
                    <a:pt x="131" y="15"/>
                    <a:pt x="131" y="15"/>
                  </a:cubicBezTo>
                  <a:cubicBezTo>
                    <a:pt x="131" y="15"/>
                    <a:pt x="131" y="15"/>
                    <a:pt x="131" y="15"/>
                  </a:cubicBezTo>
                  <a:cubicBezTo>
                    <a:pt x="136" y="16"/>
                    <a:pt x="140" y="13"/>
                    <a:pt x="140" y="9"/>
                  </a:cubicBezTo>
                  <a:cubicBezTo>
                    <a:pt x="140" y="5"/>
                    <a:pt x="136" y="2"/>
                    <a:pt x="133" y="2"/>
                  </a:cubicBezTo>
                  <a:cubicBezTo>
                    <a:pt x="129" y="2"/>
                    <a:pt x="126" y="5"/>
                    <a:pt x="126" y="9"/>
                  </a:cubicBezTo>
                  <a:cubicBezTo>
                    <a:pt x="126" y="10"/>
                    <a:pt x="126" y="11"/>
                    <a:pt x="127" y="13"/>
                  </a:cubicBezTo>
                  <a:cubicBezTo>
                    <a:pt x="127" y="13"/>
                    <a:pt x="127" y="13"/>
                    <a:pt x="127" y="13"/>
                  </a:cubicBezTo>
                  <a:cubicBezTo>
                    <a:pt x="114" y="27"/>
                    <a:pt x="114" y="27"/>
                    <a:pt x="114" y="27"/>
                  </a:cubicBezTo>
                  <a:cubicBezTo>
                    <a:pt x="114" y="46"/>
                    <a:pt x="114" y="46"/>
                    <a:pt x="114" y="46"/>
                  </a:cubicBezTo>
                  <a:cubicBezTo>
                    <a:pt x="100" y="46"/>
                    <a:pt x="100" y="46"/>
                    <a:pt x="100" y="46"/>
                  </a:cubicBezTo>
                  <a:cubicBezTo>
                    <a:pt x="100" y="14"/>
                    <a:pt x="100" y="14"/>
                    <a:pt x="100" y="14"/>
                  </a:cubicBezTo>
                  <a:cubicBezTo>
                    <a:pt x="100" y="14"/>
                    <a:pt x="100" y="14"/>
                    <a:pt x="100" y="14"/>
                  </a:cubicBezTo>
                  <a:cubicBezTo>
                    <a:pt x="103" y="13"/>
                    <a:pt x="104" y="10"/>
                    <a:pt x="104" y="7"/>
                  </a:cubicBezTo>
                  <a:cubicBezTo>
                    <a:pt x="104" y="4"/>
                    <a:pt x="101" y="0"/>
                    <a:pt x="97" y="0"/>
                  </a:cubicBezTo>
                  <a:cubicBezTo>
                    <a:pt x="94" y="0"/>
                    <a:pt x="90" y="4"/>
                    <a:pt x="90" y="7"/>
                  </a:cubicBezTo>
                  <a:cubicBezTo>
                    <a:pt x="90" y="10"/>
                    <a:pt x="93" y="13"/>
                    <a:pt x="95" y="14"/>
                  </a:cubicBezTo>
                  <a:cubicBezTo>
                    <a:pt x="96" y="14"/>
                    <a:pt x="96" y="14"/>
                    <a:pt x="96" y="14"/>
                  </a:cubicBezTo>
                  <a:cubicBezTo>
                    <a:pt x="96" y="46"/>
                    <a:pt x="96" y="46"/>
                    <a:pt x="96" y="46"/>
                  </a:cubicBezTo>
                  <a:cubicBezTo>
                    <a:pt x="82" y="46"/>
                    <a:pt x="82" y="46"/>
                    <a:pt x="82" y="46"/>
                  </a:cubicBezTo>
                  <a:cubicBezTo>
                    <a:pt x="82" y="31"/>
                    <a:pt x="82" y="31"/>
                    <a:pt x="82" y="31"/>
                  </a:cubicBezTo>
                  <a:cubicBezTo>
                    <a:pt x="64" y="16"/>
                    <a:pt x="64" y="16"/>
                    <a:pt x="64" y="16"/>
                  </a:cubicBezTo>
                  <a:cubicBezTo>
                    <a:pt x="64" y="14"/>
                    <a:pt x="64" y="14"/>
                    <a:pt x="64" y="14"/>
                  </a:cubicBezTo>
                  <a:cubicBezTo>
                    <a:pt x="65" y="14"/>
                    <a:pt x="65" y="14"/>
                    <a:pt x="65" y="14"/>
                  </a:cubicBezTo>
                  <a:cubicBezTo>
                    <a:pt x="67" y="13"/>
                    <a:pt x="69" y="10"/>
                    <a:pt x="69" y="7"/>
                  </a:cubicBezTo>
                  <a:cubicBezTo>
                    <a:pt x="69" y="4"/>
                    <a:pt x="66" y="0"/>
                    <a:pt x="62" y="0"/>
                  </a:cubicBezTo>
                  <a:cubicBezTo>
                    <a:pt x="58" y="0"/>
                    <a:pt x="55" y="4"/>
                    <a:pt x="55" y="7"/>
                  </a:cubicBezTo>
                  <a:cubicBezTo>
                    <a:pt x="55" y="10"/>
                    <a:pt x="57" y="13"/>
                    <a:pt x="60" y="14"/>
                  </a:cubicBezTo>
                  <a:cubicBezTo>
                    <a:pt x="61" y="14"/>
                    <a:pt x="61" y="14"/>
                    <a:pt x="61" y="14"/>
                  </a:cubicBezTo>
                  <a:cubicBezTo>
                    <a:pt x="61" y="18"/>
                    <a:pt x="61" y="18"/>
                    <a:pt x="61" y="18"/>
                  </a:cubicBezTo>
                  <a:cubicBezTo>
                    <a:pt x="78" y="33"/>
                    <a:pt x="78" y="33"/>
                    <a:pt x="78" y="33"/>
                  </a:cubicBezTo>
                  <a:cubicBezTo>
                    <a:pt x="78" y="46"/>
                    <a:pt x="78" y="46"/>
                    <a:pt x="78" y="46"/>
                  </a:cubicBezTo>
                  <a:cubicBezTo>
                    <a:pt x="54" y="46"/>
                    <a:pt x="54" y="46"/>
                    <a:pt x="54" y="46"/>
                  </a:cubicBezTo>
                  <a:cubicBezTo>
                    <a:pt x="54" y="28"/>
                    <a:pt x="54" y="28"/>
                    <a:pt x="54" y="28"/>
                  </a:cubicBezTo>
                  <a:cubicBezTo>
                    <a:pt x="48" y="23"/>
                    <a:pt x="48" y="23"/>
                    <a:pt x="48" y="23"/>
                  </a:cubicBezTo>
                  <a:cubicBezTo>
                    <a:pt x="48" y="22"/>
                    <a:pt x="48" y="22"/>
                    <a:pt x="48" y="22"/>
                  </a:cubicBezTo>
                  <a:cubicBezTo>
                    <a:pt x="49" y="21"/>
                    <a:pt x="49" y="20"/>
                    <a:pt x="49" y="19"/>
                  </a:cubicBezTo>
                  <a:cubicBezTo>
                    <a:pt x="49" y="15"/>
                    <a:pt x="46" y="12"/>
                    <a:pt x="42" y="12"/>
                  </a:cubicBezTo>
                  <a:cubicBezTo>
                    <a:pt x="38" y="12"/>
                    <a:pt x="35" y="15"/>
                    <a:pt x="35" y="19"/>
                  </a:cubicBezTo>
                  <a:cubicBezTo>
                    <a:pt x="35" y="23"/>
                    <a:pt x="38" y="26"/>
                    <a:pt x="42" y="26"/>
                  </a:cubicBezTo>
                  <a:cubicBezTo>
                    <a:pt x="43" y="26"/>
                    <a:pt x="44" y="26"/>
                    <a:pt x="45" y="25"/>
                  </a:cubicBezTo>
                  <a:cubicBezTo>
                    <a:pt x="45" y="25"/>
                    <a:pt x="45" y="25"/>
                    <a:pt x="45" y="25"/>
                  </a:cubicBezTo>
                  <a:cubicBezTo>
                    <a:pt x="51" y="30"/>
                    <a:pt x="51" y="30"/>
                    <a:pt x="51" y="30"/>
                  </a:cubicBezTo>
                  <a:cubicBezTo>
                    <a:pt x="51" y="46"/>
                    <a:pt x="51" y="46"/>
                    <a:pt x="51" y="46"/>
                  </a:cubicBezTo>
                  <a:cubicBezTo>
                    <a:pt x="28" y="46"/>
                    <a:pt x="28" y="46"/>
                    <a:pt x="28" y="46"/>
                  </a:cubicBezTo>
                  <a:cubicBezTo>
                    <a:pt x="23" y="41"/>
                    <a:pt x="23" y="41"/>
                    <a:pt x="23" y="41"/>
                  </a:cubicBezTo>
                  <a:cubicBezTo>
                    <a:pt x="23" y="41"/>
                    <a:pt x="23" y="41"/>
                    <a:pt x="23" y="41"/>
                  </a:cubicBezTo>
                  <a:cubicBezTo>
                    <a:pt x="24" y="40"/>
                    <a:pt x="24" y="39"/>
                    <a:pt x="24" y="37"/>
                  </a:cubicBezTo>
                  <a:cubicBezTo>
                    <a:pt x="24" y="34"/>
                    <a:pt x="21" y="31"/>
                    <a:pt x="17" y="31"/>
                  </a:cubicBezTo>
                  <a:cubicBezTo>
                    <a:pt x="13" y="31"/>
                    <a:pt x="10" y="34"/>
                    <a:pt x="10" y="37"/>
                  </a:cubicBezTo>
                  <a:cubicBezTo>
                    <a:pt x="10" y="41"/>
                    <a:pt x="13" y="44"/>
                    <a:pt x="17" y="44"/>
                  </a:cubicBezTo>
                  <a:cubicBezTo>
                    <a:pt x="18" y="44"/>
                    <a:pt x="19" y="44"/>
                    <a:pt x="19" y="44"/>
                  </a:cubicBezTo>
                  <a:cubicBezTo>
                    <a:pt x="20" y="44"/>
                    <a:pt x="20" y="44"/>
                    <a:pt x="20" y="44"/>
                  </a:cubicBezTo>
                  <a:cubicBezTo>
                    <a:pt x="26" y="50"/>
                    <a:pt x="26" y="50"/>
                    <a:pt x="26" y="50"/>
                  </a:cubicBezTo>
                  <a:cubicBezTo>
                    <a:pt x="45" y="50"/>
                    <a:pt x="45" y="50"/>
                    <a:pt x="45" y="50"/>
                  </a:cubicBezTo>
                  <a:cubicBezTo>
                    <a:pt x="45" y="67"/>
                    <a:pt x="45" y="67"/>
                    <a:pt x="45" y="67"/>
                  </a:cubicBezTo>
                  <a:cubicBezTo>
                    <a:pt x="14" y="67"/>
                    <a:pt x="14" y="67"/>
                    <a:pt x="14" y="67"/>
                  </a:cubicBezTo>
                  <a:cubicBezTo>
                    <a:pt x="14" y="66"/>
                    <a:pt x="14" y="66"/>
                    <a:pt x="14" y="66"/>
                  </a:cubicBezTo>
                  <a:cubicBezTo>
                    <a:pt x="13" y="63"/>
                    <a:pt x="10" y="61"/>
                    <a:pt x="7" y="61"/>
                  </a:cubicBezTo>
                  <a:cubicBezTo>
                    <a:pt x="3" y="61"/>
                    <a:pt x="0" y="64"/>
                    <a:pt x="0" y="67"/>
                  </a:cubicBezTo>
                  <a:cubicBezTo>
                    <a:pt x="0" y="71"/>
                    <a:pt x="3" y="74"/>
                    <a:pt x="7" y="74"/>
                  </a:cubicBezTo>
                  <a:cubicBezTo>
                    <a:pt x="10" y="74"/>
                    <a:pt x="12" y="73"/>
                    <a:pt x="13" y="71"/>
                  </a:cubicBezTo>
                  <a:cubicBezTo>
                    <a:pt x="13" y="70"/>
                    <a:pt x="13" y="70"/>
                    <a:pt x="13" y="70"/>
                  </a:cubicBezTo>
                  <a:cubicBezTo>
                    <a:pt x="45" y="70"/>
                    <a:pt x="45" y="70"/>
                    <a:pt x="45" y="70"/>
                  </a:cubicBezTo>
                  <a:cubicBezTo>
                    <a:pt x="45" y="87"/>
                    <a:pt x="45" y="87"/>
                    <a:pt x="45" y="87"/>
                  </a:cubicBezTo>
                  <a:cubicBezTo>
                    <a:pt x="36" y="87"/>
                    <a:pt x="36" y="87"/>
                    <a:pt x="36" y="87"/>
                  </a:cubicBezTo>
                  <a:cubicBezTo>
                    <a:pt x="36" y="86"/>
                    <a:pt x="36" y="86"/>
                    <a:pt x="36" y="86"/>
                  </a:cubicBezTo>
                  <a:cubicBezTo>
                    <a:pt x="36" y="83"/>
                    <a:pt x="33" y="81"/>
                    <a:pt x="30" y="81"/>
                  </a:cubicBezTo>
                  <a:cubicBezTo>
                    <a:pt x="26" y="81"/>
                    <a:pt x="23" y="84"/>
                    <a:pt x="23" y="87"/>
                  </a:cubicBezTo>
                  <a:cubicBezTo>
                    <a:pt x="23" y="91"/>
                    <a:pt x="26" y="94"/>
                    <a:pt x="30" y="94"/>
                  </a:cubicBezTo>
                  <a:cubicBezTo>
                    <a:pt x="32" y="94"/>
                    <a:pt x="34" y="93"/>
                    <a:pt x="36" y="91"/>
                  </a:cubicBezTo>
                  <a:cubicBezTo>
                    <a:pt x="36" y="90"/>
                    <a:pt x="36" y="90"/>
                    <a:pt x="36" y="90"/>
                  </a:cubicBezTo>
                  <a:cubicBezTo>
                    <a:pt x="45" y="90"/>
                    <a:pt x="45" y="90"/>
                    <a:pt x="45" y="90"/>
                  </a:cubicBezTo>
                  <a:cubicBezTo>
                    <a:pt x="45" y="104"/>
                    <a:pt x="45" y="104"/>
                    <a:pt x="45" y="104"/>
                  </a:cubicBezTo>
                  <a:cubicBezTo>
                    <a:pt x="18" y="104"/>
                    <a:pt x="18" y="104"/>
                    <a:pt x="18" y="104"/>
                  </a:cubicBezTo>
                  <a:cubicBezTo>
                    <a:pt x="13" y="100"/>
                    <a:pt x="13" y="100"/>
                    <a:pt x="13" y="100"/>
                  </a:cubicBezTo>
                  <a:cubicBezTo>
                    <a:pt x="14" y="100"/>
                    <a:pt x="14" y="100"/>
                    <a:pt x="14" y="100"/>
                  </a:cubicBezTo>
                  <a:cubicBezTo>
                    <a:pt x="14" y="99"/>
                    <a:pt x="14" y="98"/>
                    <a:pt x="14" y="97"/>
                  </a:cubicBezTo>
                  <a:cubicBezTo>
                    <a:pt x="14" y="94"/>
                    <a:pt x="11" y="91"/>
                    <a:pt x="7" y="91"/>
                  </a:cubicBezTo>
                  <a:cubicBezTo>
                    <a:pt x="3" y="91"/>
                    <a:pt x="0" y="94"/>
                    <a:pt x="0" y="97"/>
                  </a:cubicBezTo>
                  <a:cubicBezTo>
                    <a:pt x="0" y="101"/>
                    <a:pt x="3" y="104"/>
                    <a:pt x="7" y="104"/>
                  </a:cubicBezTo>
                  <a:cubicBezTo>
                    <a:pt x="8" y="104"/>
                    <a:pt x="10" y="104"/>
                    <a:pt x="11" y="103"/>
                  </a:cubicBezTo>
                  <a:cubicBezTo>
                    <a:pt x="11" y="103"/>
                    <a:pt x="11" y="103"/>
                    <a:pt x="11" y="103"/>
                  </a:cubicBezTo>
                  <a:cubicBezTo>
                    <a:pt x="16" y="108"/>
                    <a:pt x="16" y="108"/>
                    <a:pt x="16" y="108"/>
                  </a:cubicBezTo>
                  <a:cubicBezTo>
                    <a:pt x="45" y="108"/>
                    <a:pt x="45" y="108"/>
                    <a:pt x="45" y="108"/>
                  </a:cubicBezTo>
                  <a:cubicBezTo>
                    <a:pt x="45" y="125"/>
                    <a:pt x="45" y="125"/>
                    <a:pt x="45" y="125"/>
                  </a:cubicBezTo>
                  <a:cubicBezTo>
                    <a:pt x="16" y="125"/>
                    <a:pt x="16" y="125"/>
                    <a:pt x="16" y="125"/>
                  </a:cubicBezTo>
                  <a:cubicBezTo>
                    <a:pt x="9" y="132"/>
                    <a:pt x="9" y="132"/>
                    <a:pt x="9" y="132"/>
                  </a:cubicBezTo>
                  <a:cubicBezTo>
                    <a:pt x="8" y="132"/>
                    <a:pt x="8" y="132"/>
                    <a:pt x="8" y="132"/>
                  </a:cubicBezTo>
                  <a:cubicBezTo>
                    <a:pt x="8" y="132"/>
                    <a:pt x="7" y="132"/>
                    <a:pt x="7" y="132"/>
                  </a:cubicBezTo>
                  <a:cubicBezTo>
                    <a:pt x="3" y="132"/>
                    <a:pt x="0" y="135"/>
                    <a:pt x="0" y="139"/>
                  </a:cubicBezTo>
                  <a:cubicBezTo>
                    <a:pt x="0" y="143"/>
                    <a:pt x="3" y="146"/>
                    <a:pt x="7" y="146"/>
                  </a:cubicBezTo>
                  <a:cubicBezTo>
                    <a:pt x="11" y="146"/>
                    <a:pt x="14" y="143"/>
                    <a:pt x="14" y="139"/>
                  </a:cubicBezTo>
                  <a:cubicBezTo>
                    <a:pt x="14" y="137"/>
                    <a:pt x="13" y="136"/>
                    <a:pt x="12" y="135"/>
                  </a:cubicBezTo>
                  <a:cubicBezTo>
                    <a:pt x="12" y="134"/>
                    <a:pt x="12" y="134"/>
                    <a:pt x="12" y="134"/>
                  </a:cubicBezTo>
                  <a:cubicBezTo>
                    <a:pt x="18" y="128"/>
                    <a:pt x="18" y="128"/>
                    <a:pt x="18" y="128"/>
                  </a:cubicBezTo>
                  <a:cubicBezTo>
                    <a:pt x="45" y="128"/>
                    <a:pt x="45" y="128"/>
                    <a:pt x="45" y="128"/>
                  </a:cubicBezTo>
                  <a:cubicBezTo>
                    <a:pt x="45" y="140"/>
                    <a:pt x="45" y="140"/>
                    <a:pt x="45" y="140"/>
                  </a:cubicBezTo>
                  <a:cubicBezTo>
                    <a:pt x="28" y="140"/>
                    <a:pt x="28" y="140"/>
                    <a:pt x="28" y="140"/>
                  </a:cubicBezTo>
                  <a:cubicBezTo>
                    <a:pt x="16" y="153"/>
                    <a:pt x="16" y="153"/>
                    <a:pt x="16" y="153"/>
                  </a:cubicBezTo>
                  <a:cubicBezTo>
                    <a:pt x="15" y="152"/>
                    <a:pt x="15" y="152"/>
                    <a:pt x="15" y="152"/>
                  </a:cubicBezTo>
                  <a:cubicBezTo>
                    <a:pt x="15" y="152"/>
                    <a:pt x="14" y="152"/>
                    <a:pt x="13" y="152"/>
                  </a:cubicBezTo>
                  <a:cubicBezTo>
                    <a:pt x="9" y="152"/>
                    <a:pt x="6" y="155"/>
                    <a:pt x="6" y="159"/>
                  </a:cubicBezTo>
                  <a:cubicBezTo>
                    <a:pt x="6" y="163"/>
                    <a:pt x="9" y="166"/>
                    <a:pt x="13" y="166"/>
                  </a:cubicBezTo>
                  <a:cubicBezTo>
                    <a:pt x="17" y="166"/>
                    <a:pt x="20" y="163"/>
                    <a:pt x="20" y="159"/>
                  </a:cubicBezTo>
                  <a:cubicBezTo>
                    <a:pt x="20" y="158"/>
                    <a:pt x="20" y="156"/>
                    <a:pt x="19" y="155"/>
                  </a:cubicBezTo>
                  <a:cubicBezTo>
                    <a:pt x="19" y="155"/>
                    <a:pt x="19" y="155"/>
                    <a:pt x="19" y="155"/>
                  </a:cubicBezTo>
                  <a:cubicBezTo>
                    <a:pt x="30" y="143"/>
                    <a:pt x="30" y="143"/>
                    <a:pt x="30" y="143"/>
                  </a:cubicBezTo>
                  <a:cubicBezTo>
                    <a:pt x="45" y="143"/>
                    <a:pt x="45" y="143"/>
                    <a:pt x="45" y="143"/>
                  </a:cubicBezTo>
                  <a:cubicBezTo>
                    <a:pt x="45" y="148"/>
                    <a:pt x="45" y="148"/>
                    <a:pt x="45" y="148"/>
                  </a:cubicBezTo>
                  <a:cubicBezTo>
                    <a:pt x="56" y="148"/>
                    <a:pt x="56" y="148"/>
                    <a:pt x="56" y="148"/>
                  </a:cubicBezTo>
                  <a:cubicBezTo>
                    <a:pt x="56" y="157"/>
                    <a:pt x="56" y="157"/>
                    <a:pt x="56" y="157"/>
                  </a:cubicBezTo>
                  <a:cubicBezTo>
                    <a:pt x="50" y="162"/>
                    <a:pt x="50" y="162"/>
                    <a:pt x="50" y="162"/>
                  </a:cubicBezTo>
                  <a:cubicBezTo>
                    <a:pt x="50" y="162"/>
                    <a:pt x="50" y="162"/>
                    <a:pt x="50" y="162"/>
                  </a:cubicBezTo>
                  <a:cubicBezTo>
                    <a:pt x="49" y="161"/>
                    <a:pt x="48" y="161"/>
                    <a:pt x="47" y="161"/>
                  </a:cubicBezTo>
                  <a:cubicBezTo>
                    <a:pt x="43" y="161"/>
                    <a:pt x="40" y="164"/>
                    <a:pt x="40" y="168"/>
                  </a:cubicBezTo>
                  <a:cubicBezTo>
                    <a:pt x="40" y="171"/>
                    <a:pt x="43" y="174"/>
                    <a:pt x="47" y="174"/>
                  </a:cubicBezTo>
                  <a:cubicBezTo>
                    <a:pt x="50" y="174"/>
                    <a:pt x="53" y="171"/>
                    <a:pt x="53" y="168"/>
                  </a:cubicBezTo>
                  <a:cubicBezTo>
                    <a:pt x="53" y="167"/>
                    <a:pt x="53" y="166"/>
                    <a:pt x="53" y="165"/>
                  </a:cubicBezTo>
                  <a:cubicBezTo>
                    <a:pt x="53" y="164"/>
                    <a:pt x="53" y="164"/>
                    <a:pt x="53" y="164"/>
                  </a:cubicBezTo>
                  <a:cubicBezTo>
                    <a:pt x="59" y="158"/>
                    <a:pt x="59" y="158"/>
                    <a:pt x="59" y="158"/>
                  </a:cubicBezTo>
                  <a:cubicBezTo>
                    <a:pt x="59" y="148"/>
                    <a:pt x="59" y="148"/>
                    <a:pt x="59" y="148"/>
                  </a:cubicBezTo>
                  <a:cubicBezTo>
                    <a:pt x="78" y="148"/>
                    <a:pt x="78" y="148"/>
                    <a:pt x="78" y="148"/>
                  </a:cubicBezTo>
                  <a:cubicBezTo>
                    <a:pt x="78" y="167"/>
                    <a:pt x="78" y="167"/>
                    <a:pt x="78" y="167"/>
                  </a:cubicBezTo>
                  <a:cubicBezTo>
                    <a:pt x="65" y="180"/>
                    <a:pt x="65" y="180"/>
                    <a:pt x="65" y="180"/>
                  </a:cubicBezTo>
                  <a:cubicBezTo>
                    <a:pt x="64" y="180"/>
                    <a:pt x="64" y="180"/>
                    <a:pt x="64" y="180"/>
                  </a:cubicBezTo>
                  <a:cubicBezTo>
                    <a:pt x="64" y="180"/>
                    <a:pt x="63" y="179"/>
                    <a:pt x="62" y="179"/>
                  </a:cubicBezTo>
                  <a:cubicBezTo>
                    <a:pt x="58" y="179"/>
                    <a:pt x="55" y="182"/>
                    <a:pt x="55" y="186"/>
                  </a:cubicBezTo>
                  <a:cubicBezTo>
                    <a:pt x="55" y="190"/>
                    <a:pt x="58" y="193"/>
                    <a:pt x="62" y="193"/>
                  </a:cubicBezTo>
                  <a:cubicBezTo>
                    <a:pt x="66" y="193"/>
                    <a:pt x="69" y="190"/>
                    <a:pt x="69" y="186"/>
                  </a:cubicBezTo>
                  <a:cubicBezTo>
                    <a:pt x="69" y="185"/>
                    <a:pt x="69" y="184"/>
                    <a:pt x="68" y="183"/>
                  </a:cubicBezTo>
                  <a:cubicBezTo>
                    <a:pt x="68" y="182"/>
                    <a:pt x="68" y="182"/>
                    <a:pt x="68" y="182"/>
                  </a:cubicBezTo>
                  <a:cubicBezTo>
                    <a:pt x="82" y="168"/>
                    <a:pt x="82" y="168"/>
                    <a:pt x="82" y="168"/>
                  </a:cubicBezTo>
                  <a:cubicBezTo>
                    <a:pt x="82" y="148"/>
                    <a:pt x="82" y="148"/>
                    <a:pt x="82" y="148"/>
                  </a:cubicBezTo>
                  <a:cubicBezTo>
                    <a:pt x="96" y="148"/>
                    <a:pt x="96" y="148"/>
                    <a:pt x="96" y="148"/>
                  </a:cubicBezTo>
                  <a:cubicBezTo>
                    <a:pt x="96" y="181"/>
                    <a:pt x="96" y="181"/>
                    <a:pt x="96" y="181"/>
                  </a:cubicBezTo>
                  <a:cubicBezTo>
                    <a:pt x="95" y="181"/>
                    <a:pt x="95" y="181"/>
                    <a:pt x="95" y="181"/>
                  </a:cubicBezTo>
                  <a:cubicBezTo>
                    <a:pt x="93" y="182"/>
                    <a:pt x="91" y="185"/>
                    <a:pt x="91" y="188"/>
                  </a:cubicBezTo>
                  <a:cubicBezTo>
                    <a:pt x="91" y="191"/>
                    <a:pt x="94" y="194"/>
                    <a:pt x="97" y="194"/>
                  </a:cubicBezTo>
                  <a:cubicBezTo>
                    <a:pt x="101" y="194"/>
                    <a:pt x="104" y="191"/>
                    <a:pt x="104" y="188"/>
                  </a:cubicBezTo>
                  <a:cubicBezTo>
                    <a:pt x="104" y="185"/>
                    <a:pt x="103" y="182"/>
                    <a:pt x="100" y="181"/>
                  </a:cubicBezTo>
                  <a:cubicBezTo>
                    <a:pt x="100" y="181"/>
                    <a:pt x="100" y="181"/>
                    <a:pt x="100" y="181"/>
                  </a:cubicBezTo>
                  <a:cubicBezTo>
                    <a:pt x="100" y="148"/>
                    <a:pt x="100" y="148"/>
                    <a:pt x="100" y="148"/>
                  </a:cubicBezTo>
                  <a:cubicBezTo>
                    <a:pt x="114" y="148"/>
                    <a:pt x="114" y="148"/>
                    <a:pt x="114" y="148"/>
                  </a:cubicBezTo>
                  <a:cubicBezTo>
                    <a:pt x="114" y="163"/>
                    <a:pt x="114" y="163"/>
                    <a:pt x="114" y="163"/>
                  </a:cubicBezTo>
                  <a:cubicBezTo>
                    <a:pt x="131" y="178"/>
                    <a:pt x="131" y="178"/>
                    <a:pt x="131" y="178"/>
                  </a:cubicBezTo>
                  <a:cubicBezTo>
                    <a:pt x="131" y="181"/>
                    <a:pt x="131" y="181"/>
                    <a:pt x="131" y="181"/>
                  </a:cubicBezTo>
                  <a:cubicBezTo>
                    <a:pt x="131" y="181"/>
                    <a:pt x="131" y="181"/>
                    <a:pt x="131" y="181"/>
                  </a:cubicBezTo>
                  <a:cubicBezTo>
                    <a:pt x="128" y="182"/>
                    <a:pt x="126" y="185"/>
                    <a:pt x="126" y="188"/>
                  </a:cubicBezTo>
                  <a:cubicBezTo>
                    <a:pt x="126" y="191"/>
                    <a:pt x="129" y="194"/>
                    <a:pt x="133" y="194"/>
                  </a:cubicBezTo>
                  <a:cubicBezTo>
                    <a:pt x="136" y="194"/>
                    <a:pt x="140" y="191"/>
                    <a:pt x="140" y="188"/>
                  </a:cubicBezTo>
                  <a:cubicBezTo>
                    <a:pt x="140" y="185"/>
                    <a:pt x="138" y="182"/>
                    <a:pt x="135" y="181"/>
                  </a:cubicBezTo>
                  <a:cubicBezTo>
                    <a:pt x="135" y="181"/>
                    <a:pt x="135" y="181"/>
                    <a:pt x="135" y="181"/>
                  </a:cubicBezTo>
                  <a:cubicBezTo>
                    <a:pt x="135" y="177"/>
                    <a:pt x="135" y="177"/>
                    <a:pt x="135" y="177"/>
                  </a:cubicBezTo>
                  <a:cubicBezTo>
                    <a:pt x="117" y="162"/>
                    <a:pt x="117" y="162"/>
                    <a:pt x="117" y="162"/>
                  </a:cubicBezTo>
                  <a:cubicBezTo>
                    <a:pt x="117" y="148"/>
                    <a:pt x="117" y="148"/>
                    <a:pt x="117" y="148"/>
                  </a:cubicBezTo>
                  <a:cubicBezTo>
                    <a:pt x="141" y="148"/>
                    <a:pt x="141" y="148"/>
                    <a:pt x="141" y="148"/>
                  </a:cubicBezTo>
                  <a:cubicBezTo>
                    <a:pt x="141" y="158"/>
                    <a:pt x="141" y="158"/>
                    <a:pt x="141" y="158"/>
                  </a:cubicBezTo>
                  <a:cubicBezTo>
                    <a:pt x="147" y="164"/>
                    <a:pt x="147" y="164"/>
                    <a:pt x="147" y="164"/>
                  </a:cubicBezTo>
                  <a:cubicBezTo>
                    <a:pt x="147" y="164"/>
                    <a:pt x="147" y="164"/>
                    <a:pt x="147" y="164"/>
                  </a:cubicBezTo>
                  <a:cubicBezTo>
                    <a:pt x="146" y="165"/>
                    <a:pt x="146" y="166"/>
                    <a:pt x="146" y="168"/>
                  </a:cubicBezTo>
                  <a:cubicBezTo>
                    <a:pt x="146" y="171"/>
                    <a:pt x="149" y="174"/>
                    <a:pt x="153" y="174"/>
                  </a:cubicBezTo>
                  <a:cubicBezTo>
                    <a:pt x="156" y="174"/>
                    <a:pt x="159" y="171"/>
                    <a:pt x="159" y="168"/>
                  </a:cubicBezTo>
                  <a:cubicBezTo>
                    <a:pt x="159" y="164"/>
                    <a:pt x="156" y="161"/>
                    <a:pt x="153" y="161"/>
                  </a:cubicBezTo>
                  <a:cubicBezTo>
                    <a:pt x="152" y="161"/>
                    <a:pt x="151" y="161"/>
                    <a:pt x="150" y="161"/>
                  </a:cubicBezTo>
                  <a:cubicBezTo>
                    <a:pt x="150" y="161"/>
                    <a:pt x="150" y="161"/>
                    <a:pt x="150" y="161"/>
                  </a:cubicBezTo>
                  <a:cubicBezTo>
                    <a:pt x="145" y="157"/>
                    <a:pt x="145" y="157"/>
                    <a:pt x="145" y="157"/>
                  </a:cubicBezTo>
                  <a:cubicBezTo>
                    <a:pt x="145" y="148"/>
                    <a:pt x="145" y="148"/>
                    <a:pt x="145" y="148"/>
                  </a:cubicBezTo>
                  <a:cubicBezTo>
                    <a:pt x="150" y="148"/>
                    <a:pt x="150" y="148"/>
                    <a:pt x="150" y="148"/>
                  </a:cubicBezTo>
                  <a:cubicBezTo>
                    <a:pt x="150" y="146"/>
                    <a:pt x="150" y="146"/>
                    <a:pt x="150" y="146"/>
                  </a:cubicBezTo>
                  <a:cubicBezTo>
                    <a:pt x="177" y="146"/>
                    <a:pt x="177" y="146"/>
                    <a:pt x="177" y="146"/>
                  </a:cubicBezTo>
                  <a:cubicBezTo>
                    <a:pt x="182" y="151"/>
                    <a:pt x="182" y="151"/>
                    <a:pt x="182" y="151"/>
                  </a:cubicBezTo>
                  <a:cubicBezTo>
                    <a:pt x="182" y="151"/>
                    <a:pt x="182" y="151"/>
                    <a:pt x="182" y="151"/>
                  </a:cubicBezTo>
                  <a:cubicBezTo>
                    <a:pt x="181" y="152"/>
                    <a:pt x="181" y="154"/>
                    <a:pt x="181" y="155"/>
                  </a:cubicBezTo>
                  <a:cubicBezTo>
                    <a:pt x="181" y="159"/>
                    <a:pt x="184" y="162"/>
                    <a:pt x="188" y="162"/>
                  </a:cubicBezTo>
                  <a:cubicBezTo>
                    <a:pt x="192" y="162"/>
                    <a:pt x="195" y="159"/>
                    <a:pt x="195" y="155"/>
                  </a:cubicBezTo>
                  <a:cubicBezTo>
                    <a:pt x="195" y="151"/>
                    <a:pt x="192" y="148"/>
                    <a:pt x="188" y="148"/>
                  </a:cubicBezTo>
                  <a:cubicBezTo>
                    <a:pt x="187" y="148"/>
                    <a:pt x="186" y="148"/>
                    <a:pt x="186" y="148"/>
                  </a:cubicBezTo>
                  <a:cubicBezTo>
                    <a:pt x="185" y="149"/>
                    <a:pt x="185" y="149"/>
                    <a:pt x="185" y="149"/>
                  </a:cubicBezTo>
                  <a:cubicBezTo>
                    <a:pt x="179" y="142"/>
                    <a:pt x="179" y="142"/>
                    <a:pt x="179" y="142"/>
                  </a:cubicBezTo>
                  <a:cubicBezTo>
                    <a:pt x="150" y="142"/>
                    <a:pt x="150" y="142"/>
                    <a:pt x="150" y="142"/>
                  </a:cubicBezTo>
                  <a:cubicBezTo>
                    <a:pt x="150" y="126"/>
                    <a:pt x="150" y="126"/>
                    <a:pt x="150" y="126"/>
                  </a:cubicBezTo>
                  <a:cubicBezTo>
                    <a:pt x="181" y="126"/>
                    <a:pt x="181" y="126"/>
                    <a:pt x="181" y="126"/>
                  </a:cubicBezTo>
                  <a:cubicBezTo>
                    <a:pt x="181" y="126"/>
                    <a:pt x="181" y="126"/>
                    <a:pt x="181" y="126"/>
                  </a:cubicBezTo>
                  <a:cubicBezTo>
                    <a:pt x="182" y="129"/>
                    <a:pt x="185" y="132"/>
                    <a:pt x="188" y="132"/>
                  </a:cubicBezTo>
                  <a:cubicBezTo>
                    <a:pt x="192" y="132"/>
                    <a:pt x="195" y="129"/>
                    <a:pt x="195" y="125"/>
                  </a:cubicBezTo>
                  <a:cubicBezTo>
                    <a:pt x="195" y="121"/>
                    <a:pt x="192" y="118"/>
                    <a:pt x="188" y="118"/>
                  </a:cubicBezTo>
                  <a:cubicBezTo>
                    <a:pt x="185" y="118"/>
                    <a:pt x="183" y="119"/>
                    <a:pt x="182" y="122"/>
                  </a:cubicBezTo>
                  <a:cubicBezTo>
                    <a:pt x="182" y="122"/>
                    <a:pt x="182" y="122"/>
                    <a:pt x="182" y="122"/>
                  </a:cubicBezTo>
                  <a:cubicBezTo>
                    <a:pt x="150" y="122"/>
                    <a:pt x="150" y="122"/>
                    <a:pt x="150" y="122"/>
                  </a:cubicBezTo>
                  <a:cubicBezTo>
                    <a:pt x="150" y="108"/>
                    <a:pt x="150" y="108"/>
                    <a:pt x="150" y="108"/>
                  </a:cubicBezTo>
                  <a:cubicBezTo>
                    <a:pt x="167" y="108"/>
                    <a:pt x="167" y="108"/>
                    <a:pt x="167" y="108"/>
                  </a:cubicBezTo>
                  <a:cubicBezTo>
                    <a:pt x="167" y="108"/>
                    <a:pt x="167" y="108"/>
                    <a:pt x="167" y="108"/>
                  </a:cubicBezTo>
                  <a:cubicBezTo>
                    <a:pt x="168" y="111"/>
                    <a:pt x="170" y="112"/>
                    <a:pt x="173" y="112"/>
                  </a:cubicBezTo>
                  <a:cubicBezTo>
                    <a:pt x="177" y="112"/>
                    <a:pt x="180" y="109"/>
                    <a:pt x="180" y="105"/>
                  </a:cubicBezTo>
                  <a:cubicBezTo>
                    <a:pt x="180" y="101"/>
                    <a:pt x="177" y="98"/>
                    <a:pt x="173" y="98"/>
                  </a:cubicBezTo>
                  <a:cubicBezTo>
                    <a:pt x="169" y="98"/>
                    <a:pt x="166" y="101"/>
                    <a:pt x="166" y="104"/>
                  </a:cubicBezTo>
                  <a:cubicBezTo>
                    <a:pt x="166" y="104"/>
                    <a:pt x="166" y="104"/>
                    <a:pt x="166" y="104"/>
                  </a:cubicBezTo>
                  <a:cubicBezTo>
                    <a:pt x="150" y="104"/>
                    <a:pt x="150" y="104"/>
                    <a:pt x="150" y="104"/>
                  </a:cubicBezTo>
                  <a:cubicBezTo>
                    <a:pt x="150" y="88"/>
                    <a:pt x="150" y="88"/>
                    <a:pt x="150" y="88"/>
                  </a:cubicBezTo>
                  <a:cubicBezTo>
                    <a:pt x="177" y="88"/>
                    <a:pt x="177" y="88"/>
                    <a:pt x="177" y="88"/>
                  </a:cubicBezTo>
                  <a:cubicBezTo>
                    <a:pt x="182" y="92"/>
                    <a:pt x="182" y="92"/>
                    <a:pt x="182" y="92"/>
                  </a:cubicBezTo>
                  <a:lnTo>
                    <a:pt x="181" y="93"/>
                  </a:lnTo>
                  <a:close/>
                  <a:moveTo>
                    <a:pt x="188" y="92"/>
                  </a:moveTo>
                  <a:cubicBezTo>
                    <a:pt x="190" y="92"/>
                    <a:pt x="191" y="93"/>
                    <a:pt x="191" y="95"/>
                  </a:cubicBezTo>
                  <a:cubicBezTo>
                    <a:pt x="191" y="97"/>
                    <a:pt x="190" y="98"/>
                    <a:pt x="188" y="98"/>
                  </a:cubicBezTo>
                  <a:cubicBezTo>
                    <a:pt x="186" y="98"/>
                    <a:pt x="185" y="97"/>
                    <a:pt x="185" y="95"/>
                  </a:cubicBezTo>
                  <a:cubicBezTo>
                    <a:pt x="185" y="93"/>
                    <a:pt x="186" y="92"/>
                    <a:pt x="188" y="92"/>
                  </a:cubicBezTo>
                  <a:close/>
                  <a:moveTo>
                    <a:pt x="188" y="50"/>
                  </a:moveTo>
                  <a:cubicBezTo>
                    <a:pt x="190" y="50"/>
                    <a:pt x="191" y="52"/>
                    <a:pt x="191" y="53"/>
                  </a:cubicBezTo>
                  <a:cubicBezTo>
                    <a:pt x="191" y="55"/>
                    <a:pt x="190" y="57"/>
                    <a:pt x="188" y="57"/>
                  </a:cubicBezTo>
                  <a:cubicBezTo>
                    <a:pt x="186" y="57"/>
                    <a:pt x="185" y="55"/>
                    <a:pt x="185" y="53"/>
                  </a:cubicBezTo>
                  <a:cubicBezTo>
                    <a:pt x="185" y="52"/>
                    <a:pt x="186" y="50"/>
                    <a:pt x="188" y="50"/>
                  </a:cubicBezTo>
                  <a:close/>
                  <a:moveTo>
                    <a:pt x="182" y="30"/>
                  </a:moveTo>
                  <a:cubicBezTo>
                    <a:pt x="183" y="30"/>
                    <a:pt x="185" y="32"/>
                    <a:pt x="185" y="33"/>
                  </a:cubicBezTo>
                  <a:cubicBezTo>
                    <a:pt x="185" y="35"/>
                    <a:pt x="183" y="37"/>
                    <a:pt x="182" y="37"/>
                  </a:cubicBezTo>
                  <a:cubicBezTo>
                    <a:pt x="180" y="37"/>
                    <a:pt x="178" y="35"/>
                    <a:pt x="178" y="33"/>
                  </a:cubicBezTo>
                  <a:cubicBezTo>
                    <a:pt x="178" y="32"/>
                    <a:pt x="180" y="30"/>
                    <a:pt x="182" y="30"/>
                  </a:cubicBezTo>
                  <a:close/>
                  <a:moveTo>
                    <a:pt x="145" y="26"/>
                  </a:moveTo>
                  <a:cubicBezTo>
                    <a:pt x="147" y="26"/>
                    <a:pt x="149" y="27"/>
                    <a:pt x="149" y="29"/>
                  </a:cubicBezTo>
                  <a:cubicBezTo>
                    <a:pt x="149" y="30"/>
                    <a:pt x="147" y="32"/>
                    <a:pt x="145" y="32"/>
                  </a:cubicBezTo>
                  <a:cubicBezTo>
                    <a:pt x="144" y="32"/>
                    <a:pt x="142" y="30"/>
                    <a:pt x="142" y="29"/>
                  </a:cubicBezTo>
                  <a:cubicBezTo>
                    <a:pt x="142" y="27"/>
                    <a:pt x="144" y="26"/>
                    <a:pt x="145" y="26"/>
                  </a:cubicBezTo>
                  <a:close/>
                  <a:moveTo>
                    <a:pt x="133" y="5"/>
                  </a:moveTo>
                  <a:cubicBezTo>
                    <a:pt x="134" y="5"/>
                    <a:pt x="136" y="7"/>
                    <a:pt x="136" y="9"/>
                  </a:cubicBezTo>
                  <a:cubicBezTo>
                    <a:pt x="136" y="10"/>
                    <a:pt x="134" y="12"/>
                    <a:pt x="133" y="12"/>
                  </a:cubicBezTo>
                  <a:cubicBezTo>
                    <a:pt x="131" y="12"/>
                    <a:pt x="129" y="10"/>
                    <a:pt x="129" y="9"/>
                  </a:cubicBezTo>
                  <a:cubicBezTo>
                    <a:pt x="129" y="7"/>
                    <a:pt x="131" y="5"/>
                    <a:pt x="133" y="5"/>
                  </a:cubicBezTo>
                  <a:close/>
                  <a:moveTo>
                    <a:pt x="59" y="7"/>
                  </a:moveTo>
                  <a:cubicBezTo>
                    <a:pt x="59" y="6"/>
                    <a:pt x="60" y="4"/>
                    <a:pt x="62" y="4"/>
                  </a:cubicBezTo>
                  <a:cubicBezTo>
                    <a:pt x="64" y="4"/>
                    <a:pt x="65" y="6"/>
                    <a:pt x="65" y="7"/>
                  </a:cubicBezTo>
                  <a:cubicBezTo>
                    <a:pt x="65" y="9"/>
                    <a:pt x="64" y="10"/>
                    <a:pt x="62" y="10"/>
                  </a:cubicBezTo>
                  <a:cubicBezTo>
                    <a:pt x="60" y="10"/>
                    <a:pt x="59" y="9"/>
                    <a:pt x="59" y="7"/>
                  </a:cubicBezTo>
                  <a:close/>
                  <a:moveTo>
                    <a:pt x="42" y="22"/>
                  </a:moveTo>
                  <a:cubicBezTo>
                    <a:pt x="41" y="22"/>
                    <a:pt x="39" y="21"/>
                    <a:pt x="39" y="19"/>
                  </a:cubicBezTo>
                  <a:cubicBezTo>
                    <a:pt x="39" y="17"/>
                    <a:pt x="41" y="16"/>
                    <a:pt x="42" y="16"/>
                  </a:cubicBezTo>
                  <a:cubicBezTo>
                    <a:pt x="44" y="16"/>
                    <a:pt x="45" y="17"/>
                    <a:pt x="45" y="19"/>
                  </a:cubicBezTo>
                  <a:cubicBezTo>
                    <a:pt x="45" y="21"/>
                    <a:pt x="44" y="22"/>
                    <a:pt x="42" y="22"/>
                  </a:cubicBezTo>
                  <a:close/>
                  <a:moveTo>
                    <a:pt x="17" y="41"/>
                  </a:moveTo>
                  <a:cubicBezTo>
                    <a:pt x="15" y="41"/>
                    <a:pt x="14" y="39"/>
                    <a:pt x="14" y="37"/>
                  </a:cubicBezTo>
                  <a:cubicBezTo>
                    <a:pt x="14" y="36"/>
                    <a:pt x="15" y="34"/>
                    <a:pt x="17" y="34"/>
                  </a:cubicBezTo>
                  <a:cubicBezTo>
                    <a:pt x="19" y="34"/>
                    <a:pt x="20" y="36"/>
                    <a:pt x="20" y="37"/>
                  </a:cubicBezTo>
                  <a:cubicBezTo>
                    <a:pt x="20" y="39"/>
                    <a:pt x="19" y="41"/>
                    <a:pt x="17" y="41"/>
                  </a:cubicBezTo>
                  <a:close/>
                  <a:moveTo>
                    <a:pt x="7" y="71"/>
                  </a:moveTo>
                  <a:cubicBezTo>
                    <a:pt x="5" y="71"/>
                    <a:pt x="4" y="69"/>
                    <a:pt x="4" y="67"/>
                  </a:cubicBezTo>
                  <a:cubicBezTo>
                    <a:pt x="4" y="66"/>
                    <a:pt x="5" y="64"/>
                    <a:pt x="7" y="64"/>
                  </a:cubicBezTo>
                  <a:cubicBezTo>
                    <a:pt x="9" y="64"/>
                    <a:pt x="10" y="66"/>
                    <a:pt x="10" y="67"/>
                  </a:cubicBezTo>
                  <a:cubicBezTo>
                    <a:pt x="10" y="69"/>
                    <a:pt x="9" y="71"/>
                    <a:pt x="7" y="71"/>
                  </a:cubicBezTo>
                  <a:close/>
                  <a:moveTo>
                    <a:pt x="30" y="91"/>
                  </a:moveTo>
                  <a:cubicBezTo>
                    <a:pt x="28" y="91"/>
                    <a:pt x="26" y="89"/>
                    <a:pt x="26" y="87"/>
                  </a:cubicBezTo>
                  <a:cubicBezTo>
                    <a:pt x="26" y="86"/>
                    <a:pt x="28" y="84"/>
                    <a:pt x="30" y="84"/>
                  </a:cubicBezTo>
                  <a:cubicBezTo>
                    <a:pt x="31" y="84"/>
                    <a:pt x="33" y="86"/>
                    <a:pt x="33" y="87"/>
                  </a:cubicBezTo>
                  <a:cubicBezTo>
                    <a:pt x="33" y="89"/>
                    <a:pt x="31" y="91"/>
                    <a:pt x="30" y="91"/>
                  </a:cubicBezTo>
                  <a:close/>
                  <a:moveTo>
                    <a:pt x="7" y="101"/>
                  </a:moveTo>
                  <a:cubicBezTo>
                    <a:pt x="5" y="101"/>
                    <a:pt x="4" y="99"/>
                    <a:pt x="4" y="97"/>
                  </a:cubicBezTo>
                  <a:cubicBezTo>
                    <a:pt x="4" y="96"/>
                    <a:pt x="5" y="94"/>
                    <a:pt x="7" y="94"/>
                  </a:cubicBezTo>
                  <a:cubicBezTo>
                    <a:pt x="9" y="94"/>
                    <a:pt x="10" y="96"/>
                    <a:pt x="10" y="97"/>
                  </a:cubicBezTo>
                  <a:cubicBezTo>
                    <a:pt x="10" y="99"/>
                    <a:pt x="9" y="101"/>
                    <a:pt x="7" y="101"/>
                  </a:cubicBezTo>
                  <a:close/>
                  <a:moveTo>
                    <a:pt x="7" y="142"/>
                  </a:moveTo>
                  <a:cubicBezTo>
                    <a:pt x="5" y="142"/>
                    <a:pt x="4" y="141"/>
                    <a:pt x="4" y="139"/>
                  </a:cubicBezTo>
                  <a:cubicBezTo>
                    <a:pt x="4" y="137"/>
                    <a:pt x="5" y="136"/>
                    <a:pt x="7" y="136"/>
                  </a:cubicBezTo>
                  <a:cubicBezTo>
                    <a:pt x="9" y="136"/>
                    <a:pt x="10" y="137"/>
                    <a:pt x="10" y="139"/>
                  </a:cubicBezTo>
                  <a:cubicBezTo>
                    <a:pt x="10" y="141"/>
                    <a:pt x="9" y="142"/>
                    <a:pt x="7" y="142"/>
                  </a:cubicBezTo>
                  <a:close/>
                  <a:moveTo>
                    <a:pt x="13" y="162"/>
                  </a:moveTo>
                  <a:cubicBezTo>
                    <a:pt x="11" y="162"/>
                    <a:pt x="10" y="161"/>
                    <a:pt x="10" y="159"/>
                  </a:cubicBezTo>
                  <a:cubicBezTo>
                    <a:pt x="10" y="157"/>
                    <a:pt x="11" y="156"/>
                    <a:pt x="13" y="156"/>
                  </a:cubicBezTo>
                  <a:cubicBezTo>
                    <a:pt x="15" y="156"/>
                    <a:pt x="16" y="157"/>
                    <a:pt x="16" y="159"/>
                  </a:cubicBezTo>
                  <a:cubicBezTo>
                    <a:pt x="16" y="161"/>
                    <a:pt x="15" y="162"/>
                    <a:pt x="13" y="162"/>
                  </a:cubicBezTo>
                  <a:close/>
                  <a:moveTo>
                    <a:pt x="47" y="171"/>
                  </a:moveTo>
                  <a:cubicBezTo>
                    <a:pt x="45" y="171"/>
                    <a:pt x="43" y="169"/>
                    <a:pt x="43" y="168"/>
                  </a:cubicBezTo>
                  <a:cubicBezTo>
                    <a:pt x="43" y="166"/>
                    <a:pt x="45" y="164"/>
                    <a:pt x="47" y="164"/>
                  </a:cubicBezTo>
                  <a:cubicBezTo>
                    <a:pt x="48" y="164"/>
                    <a:pt x="50" y="166"/>
                    <a:pt x="50" y="168"/>
                  </a:cubicBezTo>
                  <a:cubicBezTo>
                    <a:pt x="50" y="169"/>
                    <a:pt x="48" y="171"/>
                    <a:pt x="47" y="171"/>
                  </a:cubicBezTo>
                  <a:close/>
                  <a:moveTo>
                    <a:pt x="62" y="189"/>
                  </a:moveTo>
                  <a:cubicBezTo>
                    <a:pt x="60" y="189"/>
                    <a:pt x="59" y="188"/>
                    <a:pt x="59" y="186"/>
                  </a:cubicBezTo>
                  <a:cubicBezTo>
                    <a:pt x="59" y="185"/>
                    <a:pt x="60" y="183"/>
                    <a:pt x="62" y="183"/>
                  </a:cubicBezTo>
                  <a:cubicBezTo>
                    <a:pt x="64" y="183"/>
                    <a:pt x="65" y="185"/>
                    <a:pt x="65" y="186"/>
                  </a:cubicBezTo>
                  <a:cubicBezTo>
                    <a:pt x="65" y="188"/>
                    <a:pt x="64" y="189"/>
                    <a:pt x="62" y="189"/>
                  </a:cubicBezTo>
                  <a:close/>
                  <a:moveTo>
                    <a:pt x="136" y="188"/>
                  </a:moveTo>
                  <a:cubicBezTo>
                    <a:pt x="136" y="189"/>
                    <a:pt x="134" y="191"/>
                    <a:pt x="133" y="191"/>
                  </a:cubicBezTo>
                  <a:cubicBezTo>
                    <a:pt x="131" y="191"/>
                    <a:pt x="129" y="189"/>
                    <a:pt x="129" y="188"/>
                  </a:cubicBezTo>
                  <a:cubicBezTo>
                    <a:pt x="129" y="186"/>
                    <a:pt x="131" y="184"/>
                    <a:pt x="133" y="184"/>
                  </a:cubicBezTo>
                  <a:cubicBezTo>
                    <a:pt x="134" y="184"/>
                    <a:pt x="136" y="186"/>
                    <a:pt x="136" y="188"/>
                  </a:cubicBezTo>
                  <a:close/>
                  <a:moveTo>
                    <a:pt x="153" y="164"/>
                  </a:moveTo>
                  <a:cubicBezTo>
                    <a:pt x="154" y="164"/>
                    <a:pt x="156" y="166"/>
                    <a:pt x="156" y="168"/>
                  </a:cubicBezTo>
                  <a:cubicBezTo>
                    <a:pt x="156" y="169"/>
                    <a:pt x="154" y="171"/>
                    <a:pt x="153" y="171"/>
                  </a:cubicBezTo>
                  <a:cubicBezTo>
                    <a:pt x="151" y="171"/>
                    <a:pt x="149" y="169"/>
                    <a:pt x="149" y="168"/>
                  </a:cubicBezTo>
                  <a:cubicBezTo>
                    <a:pt x="149" y="166"/>
                    <a:pt x="151" y="164"/>
                    <a:pt x="153" y="164"/>
                  </a:cubicBezTo>
                  <a:close/>
                  <a:moveTo>
                    <a:pt x="94" y="7"/>
                  </a:moveTo>
                  <a:cubicBezTo>
                    <a:pt x="94" y="6"/>
                    <a:pt x="96" y="4"/>
                    <a:pt x="97" y="4"/>
                  </a:cubicBezTo>
                  <a:cubicBezTo>
                    <a:pt x="99" y="4"/>
                    <a:pt x="101" y="6"/>
                    <a:pt x="101" y="7"/>
                  </a:cubicBezTo>
                  <a:cubicBezTo>
                    <a:pt x="101" y="9"/>
                    <a:pt x="99" y="10"/>
                    <a:pt x="97" y="10"/>
                  </a:cubicBezTo>
                  <a:cubicBezTo>
                    <a:pt x="96" y="10"/>
                    <a:pt x="94" y="9"/>
                    <a:pt x="94" y="7"/>
                  </a:cubicBezTo>
                  <a:close/>
                  <a:moveTo>
                    <a:pt x="101" y="188"/>
                  </a:moveTo>
                  <a:cubicBezTo>
                    <a:pt x="101" y="189"/>
                    <a:pt x="99" y="191"/>
                    <a:pt x="97" y="191"/>
                  </a:cubicBezTo>
                  <a:cubicBezTo>
                    <a:pt x="96" y="191"/>
                    <a:pt x="94" y="189"/>
                    <a:pt x="94" y="188"/>
                  </a:cubicBezTo>
                  <a:cubicBezTo>
                    <a:pt x="94" y="186"/>
                    <a:pt x="96" y="184"/>
                    <a:pt x="97" y="184"/>
                  </a:cubicBezTo>
                  <a:cubicBezTo>
                    <a:pt x="99" y="184"/>
                    <a:pt x="101" y="186"/>
                    <a:pt x="101" y="188"/>
                  </a:cubicBezTo>
                  <a:close/>
                  <a:moveTo>
                    <a:pt x="146" y="145"/>
                  </a:moveTo>
                  <a:cubicBezTo>
                    <a:pt x="49" y="145"/>
                    <a:pt x="49" y="145"/>
                    <a:pt x="49" y="145"/>
                  </a:cubicBezTo>
                  <a:cubicBezTo>
                    <a:pt x="49" y="50"/>
                    <a:pt x="49" y="50"/>
                    <a:pt x="49" y="50"/>
                  </a:cubicBezTo>
                  <a:cubicBezTo>
                    <a:pt x="146" y="50"/>
                    <a:pt x="146" y="50"/>
                    <a:pt x="146" y="50"/>
                  </a:cubicBezTo>
                  <a:lnTo>
                    <a:pt x="146" y="145"/>
                  </a:lnTo>
                  <a:close/>
                  <a:moveTo>
                    <a:pt x="188" y="152"/>
                  </a:moveTo>
                  <a:cubicBezTo>
                    <a:pt x="190" y="152"/>
                    <a:pt x="191" y="153"/>
                    <a:pt x="191" y="155"/>
                  </a:cubicBezTo>
                  <a:cubicBezTo>
                    <a:pt x="191" y="157"/>
                    <a:pt x="190" y="158"/>
                    <a:pt x="188" y="158"/>
                  </a:cubicBezTo>
                  <a:cubicBezTo>
                    <a:pt x="186" y="158"/>
                    <a:pt x="185" y="157"/>
                    <a:pt x="185" y="155"/>
                  </a:cubicBezTo>
                  <a:cubicBezTo>
                    <a:pt x="185" y="153"/>
                    <a:pt x="186" y="152"/>
                    <a:pt x="188" y="152"/>
                  </a:cubicBezTo>
                  <a:close/>
                  <a:moveTo>
                    <a:pt x="188" y="122"/>
                  </a:moveTo>
                  <a:cubicBezTo>
                    <a:pt x="190" y="122"/>
                    <a:pt x="191" y="123"/>
                    <a:pt x="191" y="125"/>
                  </a:cubicBezTo>
                  <a:cubicBezTo>
                    <a:pt x="191" y="127"/>
                    <a:pt x="190" y="128"/>
                    <a:pt x="188" y="128"/>
                  </a:cubicBezTo>
                  <a:cubicBezTo>
                    <a:pt x="186" y="128"/>
                    <a:pt x="185" y="127"/>
                    <a:pt x="185" y="125"/>
                  </a:cubicBezTo>
                  <a:cubicBezTo>
                    <a:pt x="185" y="123"/>
                    <a:pt x="186" y="122"/>
                    <a:pt x="188" y="122"/>
                  </a:cubicBezTo>
                  <a:close/>
                  <a:moveTo>
                    <a:pt x="173" y="102"/>
                  </a:moveTo>
                  <a:cubicBezTo>
                    <a:pt x="175" y="102"/>
                    <a:pt x="176" y="103"/>
                    <a:pt x="176" y="105"/>
                  </a:cubicBezTo>
                  <a:cubicBezTo>
                    <a:pt x="176" y="107"/>
                    <a:pt x="175" y="108"/>
                    <a:pt x="173" y="108"/>
                  </a:cubicBezTo>
                  <a:cubicBezTo>
                    <a:pt x="171" y="108"/>
                    <a:pt x="170" y="107"/>
                    <a:pt x="170" y="105"/>
                  </a:cubicBezTo>
                  <a:cubicBezTo>
                    <a:pt x="170" y="103"/>
                    <a:pt x="171" y="102"/>
                    <a:pt x="173" y="102"/>
                  </a:cubicBezTo>
                  <a:close/>
                </a:path>
              </a:pathLst>
            </a:custGeom>
            <a:grpFill/>
            <a:ln>
              <a:noFill/>
            </a:ln>
            <a:extLst>
              <a:ext uri="{91240B29-F687-4f45-9708-019B960494DF}">
                <a14:hiddenLine xmlns="" xmlns:a14="http://schemas.microsoft.com/office/drawing/2010/main" xmlns:p15="http://schemas.microsoft.com/office/powerpoint/2012/main" xmlns:p14="http://schemas.microsoft.com/office/powerpoint/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grpSp>
      <p:grpSp>
        <p:nvGrpSpPr>
          <p:cNvPr id="43" name="Group 42">
            <a:extLst>
              <a:ext uri="{FF2B5EF4-FFF2-40B4-BE49-F238E27FC236}">
                <a16:creationId xmlns:a16="http://schemas.microsoft.com/office/drawing/2014/main" id="{84B14882-A226-4DF2-BB16-F1AF6F6DC17E}"/>
              </a:ext>
            </a:extLst>
          </p:cNvPr>
          <p:cNvGrpSpPr/>
          <p:nvPr/>
        </p:nvGrpSpPr>
        <p:grpSpPr>
          <a:xfrm>
            <a:off x="4348644" y="3960127"/>
            <a:ext cx="555948" cy="555948"/>
            <a:chOff x="461963" y="766763"/>
            <a:chExt cx="969962" cy="969962"/>
          </a:xfrm>
          <a:solidFill>
            <a:schemeClr val="tx2"/>
          </a:solidFill>
        </p:grpSpPr>
        <p:sp>
          <p:nvSpPr>
            <p:cNvPr id="44" name="Freeform 5">
              <a:extLst>
                <a:ext uri="{FF2B5EF4-FFF2-40B4-BE49-F238E27FC236}">
                  <a16:creationId xmlns:a16="http://schemas.microsoft.com/office/drawing/2014/main" id="{47F503FC-EC3F-41F4-B671-1022CC103EC1}"/>
                </a:ext>
              </a:extLst>
            </p:cNvPr>
            <p:cNvSpPr>
              <a:spLocks noEditPoints="1"/>
            </p:cNvSpPr>
            <p:nvPr/>
          </p:nvSpPr>
          <p:spPr bwMode="auto">
            <a:xfrm>
              <a:off x="461963" y="766763"/>
              <a:ext cx="969962" cy="969962"/>
            </a:xfrm>
            <a:custGeom>
              <a:avLst/>
              <a:gdLst>
                <a:gd name="T0" fmla="*/ 124 w 611"/>
                <a:gd name="T1" fmla="*/ 251 h 611"/>
                <a:gd name="T2" fmla="*/ 597 w 611"/>
                <a:gd name="T3" fmla="*/ 117 h 611"/>
                <a:gd name="T4" fmla="*/ 563 w 611"/>
                <a:gd name="T5" fmla="*/ 0 h 611"/>
                <a:gd name="T6" fmla="*/ 0 w 611"/>
                <a:gd name="T7" fmla="*/ 160 h 611"/>
                <a:gd name="T8" fmla="*/ 26 w 611"/>
                <a:gd name="T9" fmla="*/ 251 h 611"/>
                <a:gd name="T10" fmla="*/ 26 w 611"/>
                <a:gd name="T11" fmla="*/ 251 h 611"/>
                <a:gd name="T12" fmla="*/ 26 w 611"/>
                <a:gd name="T13" fmla="*/ 611 h 611"/>
                <a:gd name="T14" fmla="*/ 611 w 611"/>
                <a:gd name="T15" fmla="*/ 611 h 611"/>
                <a:gd name="T16" fmla="*/ 611 w 611"/>
                <a:gd name="T17" fmla="*/ 251 h 611"/>
                <a:gd name="T18" fmla="*/ 124 w 611"/>
                <a:gd name="T19" fmla="*/ 251 h 611"/>
                <a:gd name="T20" fmla="*/ 339 w 611"/>
                <a:gd name="T21" fmla="*/ 148 h 611"/>
                <a:gd name="T22" fmla="*/ 274 w 611"/>
                <a:gd name="T23" fmla="*/ 167 h 611"/>
                <a:gd name="T24" fmla="*/ 212 w 611"/>
                <a:gd name="T25" fmla="*/ 141 h 611"/>
                <a:gd name="T26" fmla="*/ 277 w 611"/>
                <a:gd name="T27" fmla="*/ 124 h 611"/>
                <a:gd name="T28" fmla="*/ 339 w 611"/>
                <a:gd name="T29" fmla="*/ 148 h 611"/>
                <a:gd name="T30" fmla="*/ 341 w 611"/>
                <a:gd name="T31" fmla="*/ 105 h 611"/>
                <a:gd name="T32" fmla="*/ 406 w 611"/>
                <a:gd name="T33" fmla="*/ 86 h 611"/>
                <a:gd name="T34" fmla="*/ 468 w 611"/>
                <a:gd name="T35" fmla="*/ 112 h 611"/>
                <a:gd name="T36" fmla="*/ 403 w 611"/>
                <a:gd name="T37" fmla="*/ 129 h 611"/>
                <a:gd name="T38" fmla="*/ 341 w 611"/>
                <a:gd name="T39" fmla="*/ 105 h 611"/>
                <a:gd name="T40" fmla="*/ 210 w 611"/>
                <a:gd name="T41" fmla="*/ 184 h 611"/>
                <a:gd name="T42" fmla="*/ 145 w 611"/>
                <a:gd name="T43" fmla="*/ 203 h 611"/>
                <a:gd name="T44" fmla="*/ 83 w 611"/>
                <a:gd name="T45" fmla="*/ 179 h 611"/>
                <a:gd name="T46" fmla="*/ 148 w 611"/>
                <a:gd name="T47" fmla="*/ 160 h 611"/>
                <a:gd name="T48" fmla="*/ 210 w 611"/>
                <a:gd name="T49" fmla="*/ 184 h 611"/>
                <a:gd name="T50" fmla="*/ 81 w 611"/>
                <a:gd name="T51" fmla="*/ 222 h 611"/>
                <a:gd name="T52" fmla="*/ 62 w 611"/>
                <a:gd name="T53" fmla="*/ 227 h 611"/>
                <a:gd name="T54" fmla="*/ 57 w 611"/>
                <a:gd name="T55" fmla="*/ 213 h 611"/>
                <a:gd name="T56" fmla="*/ 81 w 611"/>
                <a:gd name="T57" fmla="*/ 222 h 611"/>
                <a:gd name="T58" fmla="*/ 546 w 611"/>
                <a:gd name="T59" fmla="*/ 89 h 611"/>
                <a:gd name="T60" fmla="*/ 532 w 611"/>
                <a:gd name="T61" fmla="*/ 93 h 611"/>
                <a:gd name="T62" fmla="*/ 470 w 611"/>
                <a:gd name="T63" fmla="*/ 69 h 611"/>
                <a:gd name="T64" fmla="*/ 534 w 611"/>
                <a:gd name="T65" fmla="*/ 50 h 611"/>
                <a:gd name="T66" fmla="*/ 546 w 611"/>
                <a:gd name="T67" fmla="*/ 89 h 611"/>
                <a:gd name="T68" fmla="*/ 570 w 611"/>
                <a:gd name="T69" fmla="*/ 571 h 611"/>
                <a:gd name="T70" fmla="*/ 67 w 611"/>
                <a:gd name="T71" fmla="*/ 571 h 611"/>
                <a:gd name="T72" fmla="*/ 67 w 611"/>
                <a:gd name="T73" fmla="*/ 291 h 611"/>
                <a:gd name="T74" fmla="*/ 570 w 611"/>
                <a:gd name="T75" fmla="*/ 291 h 611"/>
                <a:gd name="T76" fmla="*/ 570 w 611"/>
                <a:gd name="T77" fmla="*/ 57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1" h="611">
                  <a:moveTo>
                    <a:pt x="124" y="251"/>
                  </a:moveTo>
                  <a:lnTo>
                    <a:pt x="597" y="117"/>
                  </a:lnTo>
                  <a:lnTo>
                    <a:pt x="563" y="0"/>
                  </a:lnTo>
                  <a:lnTo>
                    <a:pt x="0" y="160"/>
                  </a:lnTo>
                  <a:lnTo>
                    <a:pt x="26" y="251"/>
                  </a:lnTo>
                  <a:lnTo>
                    <a:pt x="26" y="251"/>
                  </a:lnTo>
                  <a:lnTo>
                    <a:pt x="26" y="611"/>
                  </a:lnTo>
                  <a:lnTo>
                    <a:pt x="611" y="611"/>
                  </a:lnTo>
                  <a:lnTo>
                    <a:pt x="611" y="251"/>
                  </a:lnTo>
                  <a:lnTo>
                    <a:pt x="124" y="251"/>
                  </a:lnTo>
                  <a:close/>
                  <a:moveTo>
                    <a:pt x="339" y="148"/>
                  </a:moveTo>
                  <a:lnTo>
                    <a:pt x="274" y="167"/>
                  </a:lnTo>
                  <a:lnTo>
                    <a:pt x="212" y="141"/>
                  </a:lnTo>
                  <a:lnTo>
                    <a:pt x="277" y="124"/>
                  </a:lnTo>
                  <a:lnTo>
                    <a:pt x="339" y="148"/>
                  </a:lnTo>
                  <a:close/>
                  <a:moveTo>
                    <a:pt x="341" y="105"/>
                  </a:moveTo>
                  <a:lnTo>
                    <a:pt x="406" y="86"/>
                  </a:lnTo>
                  <a:lnTo>
                    <a:pt x="468" y="112"/>
                  </a:lnTo>
                  <a:lnTo>
                    <a:pt x="403" y="129"/>
                  </a:lnTo>
                  <a:lnTo>
                    <a:pt x="341" y="105"/>
                  </a:lnTo>
                  <a:close/>
                  <a:moveTo>
                    <a:pt x="210" y="184"/>
                  </a:moveTo>
                  <a:lnTo>
                    <a:pt x="145" y="203"/>
                  </a:lnTo>
                  <a:lnTo>
                    <a:pt x="83" y="179"/>
                  </a:lnTo>
                  <a:lnTo>
                    <a:pt x="148" y="160"/>
                  </a:lnTo>
                  <a:lnTo>
                    <a:pt x="210" y="184"/>
                  </a:lnTo>
                  <a:close/>
                  <a:moveTo>
                    <a:pt x="81" y="222"/>
                  </a:moveTo>
                  <a:lnTo>
                    <a:pt x="62" y="227"/>
                  </a:lnTo>
                  <a:lnTo>
                    <a:pt x="57" y="213"/>
                  </a:lnTo>
                  <a:lnTo>
                    <a:pt x="81" y="222"/>
                  </a:lnTo>
                  <a:close/>
                  <a:moveTo>
                    <a:pt x="546" y="89"/>
                  </a:moveTo>
                  <a:lnTo>
                    <a:pt x="532" y="93"/>
                  </a:lnTo>
                  <a:lnTo>
                    <a:pt x="470" y="69"/>
                  </a:lnTo>
                  <a:lnTo>
                    <a:pt x="534" y="50"/>
                  </a:lnTo>
                  <a:lnTo>
                    <a:pt x="546" y="89"/>
                  </a:lnTo>
                  <a:close/>
                  <a:moveTo>
                    <a:pt x="570" y="571"/>
                  </a:moveTo>
                  <a:lnTo>
                    <a:pt x="67" y="571"/>
                  </a:lnTo>
                  <a:lnTo>
                    <a:pt x="67" y="291"/>
                  </a:lnTo>
                  <a:lnTo>
                    <a:pt x="570" y="291"/>
                  </a:lnTo>
                  <a:lnTo>
                    <a:pt x="570" y="57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45" name="Rectangle 6">
              <a:extLst>
                <a:ext uri="{FF2B5EF4-FFF2-40B4-BE49-F238E27FC236}">
                  <a16:creationId xmlns:a16="http://schemas.microsoft.com/office/drawing/2014/main" id="{4495832C-7EDF-460B-A266-4DD2FD9F84C2}"/>
                </a:ext>
              </a:extLst>
            </p:cNvPr>
            <p:cNvSpPr>
              <a:spLocks noChangeArrowheads="1"/>
            </p:cNvSpPr>
            <p:nvPr/>
          </p:nvSpPr>
          <p:spPr bwMode="auto">
            <a:xfrm>
              <a:off x="688975" y="1339850"/>
              <a:ext cx="557212" cy="635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sp>
          <p:nvSpPr>
            <p:cNvPr id="46" name="Rectangle 7">
              <a:extLst>
                <a:ext uri="{FF2B5EF4-FFF2-40B4-BE49-F238E27FC236}">
                  <a16:creationId xmlns:a16="http://schemas.microsoft.com/office/drawing/2014/main" id="{F86C60A4-332B-4935-B526-3269B0474859}"/>
                </a:ext>
              </a:extLst>
            </p:cNvPr>
            <p:cNvSpPr>
              <a:spLocks noChangeArrowheads="1"/>
            </p:cNvSpPr>
            <p:nvPr/>
          </p:nvSpPr>
          <p:spPr bwMode="auto">
            <a:xfrm>
              <a:off x="688975" y="1498600"/>
              <a:ext cx="557212" cy="65087"/>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grpSp>
      <p:sp>
        <p:nvSpPr>
          <p:cNvPr id="47" name="Freeform 18">
            <a:extLst>
              <a:ext uri="{FF2B5EF4-FFF2-40B4-BE49-F238E27FC236}">
                <a16:creationId xmlns:a16="http://schemas.microsoft.com/office/drawing/2014/main" id="{FD4F91A0-F8B9-4202-BD86-251EAA4A1433}"/>
              </a:ext>
            </a:extLst>
          </p:cNvPr>
          <p:cNvSpPr>
            <a:spLocks noChangeAspect="1" noEditPoints="1"/>
          </p:cNvSpPr>
          <p:nvPr/>
        </p:nvSpPr>
        <p:spPr bwMode="auto">
          <a:xfrm>
            <a:off x="2353662" y="4008950"/>
            <a:ext cx="841544" cy="458301"/>
          </a:xfrm>
          <a:custGeom>
            <a:avLst/>
            <a:gdLst>
              <a:gd name="T0" fmla="*/ 219 w 492"/>
              <a:gd name="T1" fmla="*/ 35 h 268"/>
              <a:gd name="T2" fmla="*/ 214 w 492"/>
              <a:gd name="T3" fmla="*/ 69 h 268"/>
              <a:gd name="T4" fmla="*/ 191 w 492"/>
              <a:gd name="T5" fmla="*/ 47 h 268"/>
              <a:gd name="T6" fmla="*/ 75 w 492"/>
              <a:gd name="T7" fmla="*/ 236 h 268"/>
              <a:gd name="T8" fmla="*/ 25 w 492"/>
              <a:gd name="T9" fmla="*/ 257 h 268"/>
              <a:gd name="T10" fmla="*/ 0 w 492"/>
              <a:gd name="T11" fmla="*/ 215 h 268"/>
              <a:gd name="T12" fmla="*/ 18 w 492"/>
              <a:gd name="T13" fmla="*/ 118 h 268"/>
              <a:gd name="T14" fmla="*/ 32 w 492"/>
              <a:gd name="T15" fmla="*/ 93 h 268"/>
              <a:gd name="T16" fmla="*/ 126 w 492"/>
              <a:gd name="T17" fmla="*/ 25 h 268"/>
              <a:gd name="T18" fmla="*/ 61 w 492"/>
              <a:gd name="T19" fmla="*/ 51 h 268"/>
              <a:gd name="T20" fmla="*/ 84 w 492"/>
              <a:gd name="T21" fmla="*/ 103 h 268"/>
              <a:gd name="T22" fmla="*/ 75 w 492"/>
              <a:gd name="T23" fmla="*/ 139 h 268"/>
              <a:gd name="T24" fmla="*/ 20 w 492"/>
              <a:gd name="T25" fmla="*/ 204 h 268"/>
              <a:gd name="T26" fmla="*/ 75 w 492"/>
              <a:gd name="T27" fmla="*/ 233 h 268"/>
              <a:gd name="T28" fmla="*/ 23 w 492"/>
              <a:gd name="T29" fmla="*/ 162 h 268"/>
              <a:gd name="T30" fmla="*/ 37 w 492"/>
              <a:gd name="T31" fmla="*/ 148 h 268"/>
              <a:gd name="T32" fmla="*/ 260 w 492"/>
              <a:gd name="T33" fmla="*/ 69 h 268"/>
              <a:gd name="T34" fmla="*/ 284 w 492"/>
              <a:gd name="T35" fmla="*/ 51 h 268"/>
              <a:gd name="T36" fmla="*/ 308 w 492"/>
              <a:gd name="T37" fmla="*/ 39 h 268"/>
              <a:gd name="T38" fmla="*/ 268 w 492"/>
              <a:gd name="T39" fmla="*/ 37 h 268"/>
              <a:gd name="T40" fmla="*/ 492 w 492"/>
              <a:gd name="T41" fmla="*/ 215 h 268"/>
              <a:gd name="T42" fmla="*/ 467 w 492"/>
              <a:gd name="T43" fmla="*/ 257 h 268"/>
              <a:gd name="T44" fmla="*/ 417 w 492"/>
              <a:gd name="T45" fmla="*/ 236 h 268"/>
              <a:gd name="T46" fmla="*/ 417 w 492"/>
              <a:gd name="T47" fmla="*/ 219 h 268"/>
              <a:gd name="T48" fmla="*/ 472 w 492"/>
              <a:gd name="T49" fmla="*/ 204 h 268"/>
              <a:gd name="T50" fmla="*/ 417 w 492"/>
              <a:gd name="T51" fmla="*/ 139 h 268"/>
              <a:gd name="T52" fmla="*/ 408 w 492"/>
              <a:gd name="T53" fmla="*/ 103 h 268"/>
              <a:gd name="T54" fmla="*/ 431 w 492"/>
              <a:gd name="T55" fmla="*/ 51 h 268"/>
              <a:gd name="T56" fmla="*/ 371 w 492"/>
              <a:gd name="T57" fmla="*/ 43 h 268"/>
              <a:gd name="T58" fmla="*/ 445 w 492"/>
              <a:gd name="T59" fmla="*/ 37 h 268"/>
              <a:gd name="T60" fmla="*/ 486 w 492"/>
              <a:gd name="T61" fmla="*/ 105 h 268"/>
              <a:gd name="T62" fmla="*/ 469 w 492"/>
              <a:gd name="T63" fmla="*/ 162 h 268"/>
              <a:gd name="T64" fmla="*/ 455 w 492"/>
              <a:gd name="T65" fmla="*/ 176 h 268"/>
              <a:gd name="T66" fmla="*/ 133 w 492"/>
              <a:gd name="T67" fmla="*/ 174 h 268"/>
              <a:gd name="T68" fmla="*/ 149 w 492"/>
              <a:gd name="T69" fmla="*/ 158 h 268"/>
              <a:gd name="T70" fmla="*/ 343 w 492"/>
              <a:gd name="T71" fmla="*/ 158 h 268"/>
              <a:gd name="T72" fmla="*/ 403 w 492"/>
              <a:gd name="T73" fmla="*/ 139 h 268"/>
              <a:gd name="T74" fmla="*/ 382 w 492"/>
              <a:gd name="T75" fmla="*/ 78 h 268"/>
              <a:gd name="T76" fmla="*/ 342 w 492"/>
              <a:gd name="T77" fmla="*/ 11 h 268"/>
              <a:gd name="T78" fmla="*/ 144 w 492"/>
              <a:gd name="T79" fmla="*/ 13 h 268"/>
              <a:gd name="T80" fmla="*/ 96 w 492"/>
              <a:gd name="T81" fmla="*/ 93 h 268"/>
              <a:gd name="T82" fmla="*/ 89 w 492"/>
              <a:gd name="T83" fmla="*/ 219 h 268"/>
              <a:gd name="T84" fmla="*/ 98 w 492"/>
              <a:gd name="T85" fmla="*/ 268 h 268"/>
              <a:gd name="T86" fmla="*/ 128 w 492"/>
              <a:gd name="T87" fmla="*/ 241 h 268"/>
              <a:gd name="T88" fmla="*/ 365 w 492"/>
              <a:gd name="T89" fmla="*/ 259 h 268"/>
              <a:gd name="T90" fmla="*/ 403 w 492"/>
              <a:gd name="T91" fmla="*/ 259 h 268"/>
              <a:gd name="T92" fmla="*/ 403 w 492"/>
              <a:gd name="T93" fmla="*/ 139 h 268"/>
              <a:gd name="T94" fmla="*/ 246 w 492"/>
              <a:gd name="T95" fmla="*/ 20 h 268"/>
              <a:gd name="T96" fmla="*/ 332 w 492"/>
              <a:gd name="T97" fmla="*/ 29 h 268"/>
              <a:gd name="T98" fmla="*/ 145 w 492"/>
              <a:gd name="T99" fmla="*/ 87 h 268"/>
              <a:gd name="T100" fmla="*/ 112 w 492"/>
              <a:gd name="T101" fmla="*/ 206 h 268"/>
              <a:gd name="T102" fmla="*/ 117 w 492"/>
              <a:gd name="T103" fmla="*/ 202 h 268"/>
              <a:gd name="T104" fmla="*/ 380 w 492"/>
              <a:gd name="T105" fmla="*/ 206 h 268"/>
              <a:gd name="T106" fmla="*/ 117 w 492"/>
              <a:gd name="T107" fmla="*/ 21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2" h="268">
                <a:moveTo>
                  <a:pt x="172" y="41"/>
                </a:moveTo>
                <a:cubicBezTo>
                  <a:pt x="182" y="39"/>
                  <a:pt x="199" y="37"/>
                  <a:pt x="218" y="35"/>
                </a:cubicBezTo>
                <a:cubicBezTo>
                  <a:pt x="218" y="35"/>
                  <a:pt x="219" y="35"/>
                  <a:pt x="219" y="35"/>
                </a:cubicBezTo>
                <a:cubicBezTo>
                  <a:pt x="224" y="37"/>
                  <a:pt x="224" y="37"/>
                  <a:pt x="224" y="37"/>
                </a:cubicBezTo>
                <a:cubicBezTo>
                  <a:pt x="232" y="69"/>
                  <a:pt x="232" y="69"/>
                  <a:pt x="232" y="69"/>
                </a:cubicBezTo>
                <a:cubicBezTo>
                  <a:pt x="226" y="69"/>
                  <a:pt x="220" y="69"/>
                  <a:pt x="214" y="69"/>
                </a:cubicBezTo>
                <a:cubicBezTo>
                  <a:pt x="210" y="51"/>
                  <a:pt x="210" y="51"/>
                  <a:pt x="210" y="51"/>
                </a:cubicBezTo>
                <a:cubicBezTo>
                  <a:pt x="209" y="51"/>
                  <a:pt x="209" y="51"/>
                  <a:pt x="208" y="51"/>
                </a:cubicBezTo>
                <a:cubicBezTo>
                  <a:pt x="204" y="50"/>
                  <a:pt x="198" y="49"/>
                  <a:pt x="191" y="47"/>
                </a:cubicBezTo>
                <a:cubicBezTo>
                  <a:pt x="185" y="46"/>
                  <a:pt x="178" y="45"/>
                  <a:pt x="171" y="45"/>
                </a:cubicBezTo>
                <a:lnTo>
                  <a:pt x="172" y="41"/>
                </a:lnTo>
                <a:close/>
                <a:moveTo>
                  <a:pt x="75" y="236"/>
                </a:moveTo>
                <a:cubicBezTo>
                  <a:pt x="58" y="236"/>
                  <a:pt x="44" y="235"/>
                  <a:pt x="33" y="234"/>
                </a:cubicBezTo>
                <a:cubicBezTo>
                  <a:pt x="33" y="249"/>
                  <a:pt x="33" y="249"/>
                  <a:pt x="33" y="249"/>
                </a:cubicBezTo>
                <a:cubicBezTo>
                  <a:pt x="33" y="254"/>
                  <a:pt x="29" y="257"/>
                  <a:pt x="25" y="257"/>
                </a:cubicBezTo>
                <a:cubicBezTo>
                  <a:pt x="8" y="257"/>
                  <a:pt x="8" y="257"/>
                  <a:pt x="8" y="257"/>
                </a:cubicBezTo>
                <a:cubicBezTo>
                  <a:pt x="3" y="257"/>
                  <a:pt x="0" y="254"/>
                  <a:pt x="0" y="249"/>
                </a:cubicBezTo>
                <a:cubicBezTo>
                  <a:pt x="0" y="215"/>
                  <a:pt x="0" y="215"/>
                  <a:pt x="0" y="215"/>
                </a:cubicBezTo>
                <a:cubicBezTo>
                  <a:pt x="0" y="215"/>
                  <a:pt x="0" y="215"/>
                  <a:pt x="0" y="215"/>
                </a:cubicBezTo>
                <a:cubicBezTo>
                  <a:pt x="0" y="145"/>
                  <a:pt x="0" y="145"/>
                  <a:pt x="0" y="145"/>
                </a:cubicBezTo>
                <a:cubicBezTo>
                  <a:pt x="0" y="136"/>
                  <a:pt x="8" y="123"/>
                  <a:pt x="18" y="118"/>
                </a:cubicBezTo>
                <a:cubicBezTo>
                  <a:pt x="10" y="113"/>
                  <a:pt x="6" y="112"/>
                  <a:pt x="6" y="105"/>
                </a:cubicBezTo>
                <a:cubicBezTo>
                  <a:pt x="6" y="99"/>
                  <a:pt x="11" y="93"/>
                  <a:pt x="18" y="93"/>
                </a:cubicBezTo>
                <a:cubicBezTo>
                  <a:pt x="32" y="93"/>
                  <a:pt x="32" y="93"/>
                  <a:pt x="32" y="93"/>
                </a:cubicBezTo>
                <a:cubicBezTo>
                  <a:pt x="47" y="37"/>
                  <a:pt x="47" y="37"/>
                  <a:pt x="47" y="37"/>
                </a:cubicBezTo>
                <a:cubicBezTo>
                  <a:pt x="52" y="35"/>
                  <a:pt x="52" y="35"/>
                  <a:pt x="52" y="35"/>
                </a:cubicBezTo>
                <a:cubicBezTo>
                  <a:pt x="53" y="35"/>
                  <a:pt x="85" y="26"/>
                  <a:pt x="126" y="25"/>
                </a:cubicBezTo>
                <a:cubicBezTo>
                  <a:pt x="121" y="43"/>
                  <a:pt x="121" y="43"/>
                  <a:pt x="121" y="43"/>
                </a:cubicBezTo>
                <a:cubicBezTo>
                  <a:pt x="95" y="44"/>
                  <a:pt x="73" y="48"/>
                  <a:pt x="63" y="51"/>
                </a:cubicBezTo>
                <a:cubicBezTo>
                  <a:pt x="62" y="51"/>
                  <a:pt x="62" y="51"/>
                  <a:pt x="61" y="51"/>
                </a:cubicBezTo>
                <a:cubicBezTo>
                  <a:pt x="48" y="101"/>
                  <a:pt x="48" y="101"/>
                  <a:pt x="48" y="101"/>
                </a:cubicBezTo>
                <a:cubicBezTo>
                  <a:pt x="58" y="100"/>
                  <a:pt x="70" y="99"/>
                  <a:pt x="83" y="98"/>
                </a:cubicBezTo>
                <a:cubicBezTo>
                  <a:pt x="83" y="100"/>
                  <a:pt x="84" y="101"/>
                  <a:pt x="84" y="103"/>
                </a:cubicBezTo>
                <a:cubicBezTo>
                  <a:pt x="85" y="105"/>
                  <a:pt x="86" y="107"/>
                  <a:pt x="88" y="108"/>
                </a:cubicBezTo>
                <a:cubicBezTo>
                  <a:pt x="86" y="110"/>
                  <a:pt x="85" y="112"/>
                  <a:pt x="84" y="113"/>
                </a:cubicBezTo>
                <a:cubicBezTo>
                  <a:pt x="79" y="121"/>
                  <a:pt x="75" y="129"/>
                  <a:pt x="75" y="139"/>
                </a:cubicBezTo>
                <a:cubicBezTo>
                  <a:pt x="75" y="200"/>
                  <a:pt x="75" y="200"/>
                  <a:pt x="75" y="200"/>
                </a:cubicBezTo>
                <a:cubicBezTo>
                  <a:pt x="24" y="200"/>
                  <a:pt x="24" y="200"/>
                  <a:pt x="24" y="200"/>
                </a:cubicBezTo>
                <a:cubicBezTo>
                  <a:pt x="21" y="200"/>
                  <a:pt x="20" y="202"/>
                  <a:pt x="20" y="204"/>
                </a:cubicBezTo>
                <a:cubicBezTo>
                  <a:pt x="20" y="206"/>
                  <a:pt x="21" y="208"/>
                  <a:pt x="24" y="208"/>
                </a:cubicBezTo>
                <a:cubicBezTo>
                  <a:pt x="75" y="208"/>
                  <a:pt x="75" y="208"/>
                  <a:pt x="75" y="208"/>
                </a:cubicBezTo>
                <a:cubicBezTo>
                  <a:pt x="75" y="233"/>
                  <a:pt x="75" y="233"/>
                  <a:pt x="75" y="233"/>
                </a:cubicBezTo>
                <a:cubicBezTo>
                  <a:pt x="75" y="233"/>
                  <a:pt x="75" y="233"/>
                  <a:pt x="75" y="233"/>
                </a:cubicBezTo>
                <a:lnTo>
                  <a:pt x="75" y="236"/>
                </a:lnTo>
                <a:close/>
                <a:moveTo>
                  <a:pt x="23" y="162"/>
                </a:moveTo>
                <a:cubicBezTo>
                  <a:pt x="23" y="170"/>
                  <a:pt x="30" y="176"/>
                  <a:pt x="37" y="176"/>
                </a:cubicBezTo>
                <a:cubicBezTo>
                  <a:pt x="45" y="176"/>
                  <a:pt x="52" y="170"/>
                  <a:pt x="52" y="162"/>
                </a:cubicBezTo>
                <a:cubicBezTo>
                  <a:pt x="52" y="154"/>
                  <a:pt x="45" y="148"/>
                  <a:pt x="37" y="148"/>
                </a:cubicBezTo>
                <a:cubicBezTo>
                  <a:pt x="30" y="148"/>
                  <a:pt x="23" y="154"/>
                  <a:pt x="23" y="162"/>
                </a:cubicBezTo>
                <a:close/>
                <a:moveTo>
                  <a:pt x="268" y="37"/>
                </a:moveTo>
                <a:cubicBezTo>
                  <a:pt x="260" y="69"/>
                  <a:pt x="260" y="69"/>
                  <a:pt x="260" y="69"/>
                </a:cubicBezTo>
                <a:cubicBezTo>
                  <a:pt x="266" y="69"/>
                  <a:pt x="272" y="69"/>
                  <a:pt x="278" y="69"/>
                </a:cubicBezTo>
                <a:cubicBezTo>
                  <a:pt x="283" y="51"/>
                  <a:pt x="283" y="51"/>
                  <a:pt x="283" y="51"/>
                </a:cubicBezTo>
                <a:cubicBezTo>
                  <a:pt x="283" y="51"/>
                  <a:pt x="283" y="51"/>
                  <a:pt x="284" y="51"/>
                </a:cubicBezTo>
                <a:cubicBezTo>
                  <a:pt x="291" y="49"/>
                  <a:pt x="305" y="46"/>
                  <a:pt x="321" y="45"/>
                </a:cubicBezTo>
                <a:cubicBezTo>
                  <a:pt x="320" y="41"/>
                  <a:pt x="320" y="41"/>
                  <a:pt x="320" y="41"/>
                </a:cubicBezTo>
                <a:cubicBezTo>
                  <a:pt x="317" y="41"/>
                  <a:pt x="313" y="40"/>
                  <a:pt x="308" y="39"/>
                </a:cubicBezTo>
                <a:cubicBezTo>
                  <a:pt x="299" y="38"/>
                  <a:pt x="287" y="36"/>
                  <a:pt x="274" y="35"/>
                </a:cubicBezTo>
                <a:cubicBezTo>
                  <a:pt x="274" y="35"/>
                  <a:pt x="273" y="35"/>
                  <a:pt x="273" y="35"/>
                </a:cubicBezTo>
                <a:lnTo>
                  <a:pt x="268" y="37"/>
                </a:lnTo>
                <a:close/>
                <a:moveTo>
                  <a:pt x="492" y="145"/>
                </a:moveTo>
                <a:cubicBezTo>
                  <a:pt x="492" y="215"/>
                  <a:pt x="492" y="215"/>
                  <a:pt x="492" y="215"/>
                </a:cubicBezTo>
                <a:cubicBezTo>
                  <a:pt x="492" y="215"/>
                  <a:pt x="492" y="215"/>
                  <a:pt x="492" y="215"/>
                </a:cubicBezTo>
                <a:cubicBezTo>
                  <a:pt x="492" y="249"/>
                  <a:pt x="492" y="249"/>
                  <a:pt x="492" y="249"/>
                </a:cubicBezTo>
                <a:cubicBezTo>
                  <a:pt x="492" y="254"/>
                  <a:pt x="489" y="257"/>
                  <a:pt x="484" y="257"/>
                </a:cubicBezTo>
                <a:cubicBezTo>
                  <a:pt x="467" y="257"/>
                  <a:pt x="467" y="257"/>
                  <a:pt x="467" y="257"/>
                </a:cubicBezTo>
                <a:cubicBezTo>
                  <a:pt x="463" y="257"/>
                  <a:pt x="459" y="254"/>
                  <a:pt x="459" y="249"/>
                </a:cubicBezTo>
                <a:cubicBezTo>
                  <a:pt x="459" y="234"/>
                  <a:pt x="459" y="234"/>
                  <a:pt x="459" y="234"/>
                </a:cubicBezTo>
                <a:cubicBezTo>
                  <a:pt x="448" y="235"/>
                  <a:pt x="434" y="236"/>
                  <a:pt x="417" y="236"/>
                </a:cubicBezTo>
                <a:cubicBezTo>
                  <a:pt x="417" y="233"/>
                  <a:pt x="417" y="233"/>
                  <a:pt x="417" y="233"/>
                </a:cubicBezTo>
                <a:cubicBezTo>
                  <a:pt x="417" y="233"/>
                  <a:pt x="417" y="233"/>
                  <a:pt x="417" y="233"/>
                </a:cubicBezTo>
                <a:cubicBezTo>
                  <a:pt x="417" y="219"/>
                  <a:pt x="417" y="219"/>
                  <a:pt x="417" y="219"/>
                </a:cubicBezTo>
                <a:cubicBezTo>
                  <a:pt x="417" y="208"/>
                  <a:pt x="417" y="208"/>
                  <a:pt x="417" y="208"/>
                </a:cubicBezTo>
                <a:cubicBezTo>
                  <a:pt x="469" y="208"/>
                  <a:pt x="469" y="208"/>
                  <a:pt x="469" y="208"/>
                </a:cubicBezTo>
                <a:cubicBezTo>
                  <a:pt x="471" y="208"/>
                  <a:pt x="472" y="206"/>
                  <a:pt x="472" y="204"/>
                </a:cubicBezTo>
                <a:cubicBezTo>
                  <a:pt x="472" y="202"/>
                  <a:pt x="471" y="200"/>
                  <a:pt x="469" y="200"/>
                </a:cubicBezTo>
                <a:cubicBezTo>
                  <a:pt x="417" y="200"/>
                  <a:pt x="417" y="200"/>
                  <a:pt x="417" y="200"/>
                </a:cubicBezTo>
                <a:cubicBezTo>
                  <a:pt x="417" y="139"/>
                  <a:pt x="417" y="139"/>
                  <a:pt x="417" y="139"/>
                </a:cubicBezTo>
                <a:cubicBezTo>
                  <a:pt x="417" y="129"/>
                  <a:pt x="413" y="121"/>
                  <a:pt x="408" y="113"/>
                </a:cubicBezTo>
                <a:cubicBezTo>
                  <a:pt x="407" y="112"/>
                  <a:pt x="406" y="110"/>
                  <a:pt x="405" y="108"/>
                </a:cubicBezTo>
                <a:cubicBezTo>
                  <a:pt x="406" y="107"/>
                  <a:pt x="407" y="105"/>
                  <a:pt x="408" y="103"/>
                </a:cubicBezTo>
                <a:cubicBezTo>
                  <a:pt x="408" y="101"/>
                  <a:pt x="409" y="100"/>
                  <a:pt x="409" y="98"/>
                </a:cubicBezTo>
                <a:cubicBezTo>
                  <a:pt x="422" y="99"/>
                  <a:pt x="434" y="100"/>
                  <a:pt x="444" y="101"/>
                </a:cubicBezTo>
                <a:cubicBezTo>
                  <a:pt x="431" y="51"/>
                  <a:pt x="431" y="51"/>
                  <a:pt x="431" y="51"/>
                </a:cubicBezTo>
                <a:cubicBezTo>
                  <a:pt x="430" y="51"/>
                  <a:pt x="430" y="51"/>
                  <a:pt x="429" y="51"/>
                </a:cubicBezTo>
                <a:cubicBezTo>
                  <a:pt x="425" y="50"/>
                  <a:pt x="420" y="49"/>
                  <a:pt x="412" y="47"/>
                </a:cubicBezTo>
                <a:cubicBezTo>
                  <a:pt x="401" y="45"/>
                  <a:pt x="387" y="44"/>
                  <a:pt x="371" y="43"/>
                </a:cubicBezTo>
                <a:cubicBezTo>
                  <a:pt x="366" y="25"/>
                  <a:pt x="366" y="25"/>
                  <a:pt x="366" y="25"/>
                </a:cubicBezTo>
                <a:cubicBezTo>
                  <a:pt x="407" y="26"/>
                  <a:pt x="440" y="35"/>
                  <a:pt x="440" y="35"/>
                </a:cubicBezTo>
                <a:cubicBezTo>
                  <a:pt x="445" y="37"/>
                  <a:pt x="445" y="37"/>
                  <a:pt x="445" y="37"/>
                </a:cubicBezTo>
                <a:cubicBezTo>
                  <a:pt x="460" y="93"/>
                  <a:pt x="460" y="93"/>
                  <a:pt x="460" y="93"/>
                </a:cubicBezTo>
                <a:cubicBezTo>
                  <a:pt x="474" y="93"/>
                  <a:pt x="474" y="93"/>
                  <a:pt x="474" y="93"/>
                </a:cubicBezTo>
                <a:cubicBezTo>
                  <a:pt x="481" y="93"/>
                  <a:pt x="486" y="99"/>
                  <a:pt x="486" y="105"/>
                </a:cubicBezTo>
                <a:cubicBezTo>
                  <a:pt x="486" y="112"/>
                  <a:pt x="482" y="113"/>
                  <a:pt x="474" y="118"/>
                </a:cubicBezTo>
                <a:cubicBezTo>
                  <a:pt x="484" y="123"/>
                  <a:pt x="492" y="136"/>
                  <a:pt x="492" y="145"/>
                </a:cubicBezTo>
                <a:close/>
                <a:moveTo>
                  <a:pt x="469" y="162"/>
                </a:moveTo>
                <a:cubicBezTo>
                  <a:pt x="469" y="154"/>
                  <a:pt x="462" y="148"/>
                  <a:pt x="455" y="148"/>
                </a:cubicBezTo>
                <a:cubicBezTo>
                  <a:pt x="447" y="148"/>
                  <a:pt x="441" y="154"/>
                  <a:pt x="441" y="162"/>
                </a:cubicBezTo>
                <a:cubicBezTo>
                  <a:pt x="441" y="170"/>
                  <a:pt x="447" y="176"/>
                  <a:pt x="455" y="176"/>
                </a:cubicBezTo>
                <a:cubicBezTo>
                  <a:pt x="462" y="176"/>
                  <a:pt x="469" y="170"/>
                  <a:pt x="469" y="162"/>
                </a:cubicBezTo>
                <a:close/>
                <a:moveTo>
                  <a:pt x="149" y="158"/>
                </a:moveTo>
                <a:cubicBezTo>
                  <a:pt x="149" y="167"/>
                  <a:pt x="142" y="174"/>
                  <a:pt x="133" y="174"/>
                </a:cubicBezTo>
                <a:cubicBezTo>
                  <a:pt x="124" y="174"/>
                  <a:pt x="116" y="167"/>
                  <a:pt x="116" y="158"/>
                </a:cubicBezTo>
                <a:cubicBezTo>
                  <a:pt x="116" y="149"/>
                  <a:pt x="124" y="141"/>
                  <a:pt x="133" y="141"/>
                </a:cubicBezTo>
                <a:cubicBezTo>
                  <a:pt x="142" y="141"/>
                  <a:pt x="149" y="149"/>
                  <a:pt x="149" y="158"/>
                </a:cubicBezTo>
                <a:close/>
                <a:moveTo>
                  <a:pt x="376" y="158"/>
                </a:moveTo>
                <a:cubicBezTo>
                  <a:pt x="376" y="167"/>
                  <a:pt x="368" y="174"/>
                  <a:pt x="359" y="174"/>
                </a:cubicBezTo>
                <a:cubicBezTo>
                  <a:pt x="350" y="174"/>
                  <a:pt x="343" y="167"/>
                  <a:pt x="343" y="158"/>
                </a:cubicBezTo>
                <a:cubicBezTo>
                  <a:pt x="343" y="149"/>
                  <a:pt x="350" y="141"/>
                  <a:pt x="359" y="141"/>
                </a:cubicBezTo>
                <a:cubicBezTo>
                  <a:pt x="368" y="141"/>
                  <a:pt x="376" y="149"/>
                  <a:pt x="376" y="158"/>
                </a:cubicBezTo>
                <a:close/>
                <a:moveTo>
                  <a:pt x="403" y="139"/>
                </a:moveTo>
                <a:cubicBezTo>
                  <a:pt x="403" y="128"/>
                  <a:pt x="393" y="113"/>
                  <a:pt x="382" y="107"/>
                </a:cubicBezTo>
                <a:cubicBezTo>
                  <a:pt x="391" y="101"/>
                  <a:pt x="396" y="100"/>
                  <a:pt x="396" y="93"/>
                </a:cubicBezTo>
                <a:cubicBezTo>
                  <a:pt x="396" y="85"/>
                  <a:pt x="390" y="78"/>
                  <a:pt x="382" y="78"/>
                </a:cubicBezTo>
                <a:cubicBezTo>
                  <a:pt x="366" y="78"/>
                  <a:pt x="366" y="78"/>
                  <a:pt x="366" y="78"/>
                </a:cubicBezTo>
                <a:cubicBezTo>
                  <a:pt x="348" y="13"/>
                  <a:pt x="348" y="13"/>
                  <a:pt x="348" y="13"/>
                </a:cubicBezTo>
                <a:cubicBezTo>
                  <a:pt x="342" y="11"/>
                  <a:pt x="342" y="11"/>
                  <a:pt x="342" y="11"/>
                </a:cubicBezTo>
                <a:cubicBezTo>
                  <a:pt x="342" y="11"/>
                  <a:pt x="299" y="0"/>
                  <a:pt x="246" y="0"/>
                </a:cubicBezTo>
                <a:cubicBezTo>
                  <a:pt x="193" y="0"/>
                  <a:pt x="150" y="11"/>
                  <a:pt x="150" y="11"/>
                </a:cubicBezTo>
                <a:cubicBezTo>
                  <a:pt x="144" y="13"/>
                  <a:pt x="144" y="13"/>
                  <a:pt x="144" y="13"/>
                </a:cubicBezTo>
                <a:cubicBezTo>
                  <a:pt x="126" y="78"/>
                  <a:pt x="126" y="78"/>
                  <a:pt x="126" y="78"/>
                </a:cubicBezTo>
                <a:cubicBezTo>
                  <a:pt x="110" y="78"/>
                  <a:pt x="110" y="78"/>
                  <a:pt x="110" y="78"/>
                </a:cubicBezTo>
                <a:cubicBezTo>
                  <a:pt x="103" y="78"/>
                  <a:pt x="96" y="85"/>
                  <a:pt x="96" y="93"/>
                </a:cubicBezTo>
                <a:cubicBezTo>
                  <a:pt x="96" y="100"/>
                  <a:pt x="101" y="101"/>
                  <a:pt x="110" y="107"/>
                </a:cubicBezTo>
                <a:cubicBezTo>
                  <a:pt x="99" y="113"/>
                  <a:pt x="89" y="128"/>
                  <a:pt x="89" y="139"/>
                </a:cubicBezTo>
                <a:cubicBezTo>
                  <a:pt x="89" y="219"/>
                  <a:pt x="89" y="219"/>
                  <a:pt x="89" y="219"/>
                </a:cubicBezTo>
                <a:cubicBezTo>
                  <a:pt x="89" y="219"/>
                  <a:pt x="89" y="219"/>
                  <a:pt x="89" y="219"/>
                </a:cubicBezTo>
                <a:cubicBezTo>
                  <a:pt x="89" y="259"/>
                  <a:pt x="89" y="259"/>
                  <a:pt x="89" y="259"/>
                </a:cubicBezTo>
                <a:cubicBezTo>
                  <a:pt x="89" y="264"/>
                  <a:pt x="93" y="268"/>
                  <a:pt x="98" y="268"/>
                </a:cubicBezTo>
                <a:cubicBezTo>
                  <a:pt x="119" y="268"/>
                  <a:pt x="119" y="268"/>
                  <a:pt x="119" y="268"/>
                </a:cubicBezTo>
                <a:cubicBezTo>
                  <a:pt x="124" y="268"/>
                  <a:pt x="128" y="264"/>
                  <a:pt x="128" y="259"/>
                </a:cubicBezTo>
                <a:cubicBezTo>
                  <a:pt x="128" y="241"/>
                  <a:pt x="128" y="241"/>
                  <a:pt x="128" y="241"/>
                </a:cubicBezTo>
                <a:cubicBezTo>
                  <a:pt x="152" y="244"/>
                  <a:pt x="190" y="245"/>
                  <a:pt x="246" y="245"/>
                </a:cubicBezTo>
                <a:cubicBezTo>
                  <a:pt x="302" y="245"/>
                  <a:pt x="340" y="244"/>
                  <a:pt x="365" y="241"/>
                </a:cubicBezTo>
                <a:cubicBezTo>
                  <a:pt x="365" y="259"/>
                  <a:pt x="365" y="259"/>
                  <a:pt x="365" y="259"/>
                </a:cubicBezTo>
                <a:cubicBezTo>
                  <a:pt x="365" y="264"/>
                  <a:pt x="369" y="268"/>
                  <a:pt x="373" y="268"/>
                </a:cubicBezTo>
                <a:cubicBezTo>
                  <a:pt x="394" y="268"/>
                  <a:pt x="394" y="268"/>
                  <a:pt x="394" y="268"/>
                </a:cubicBezTo>
                <a:cubicBezTo>
                  <a:pt x="399" y="268"/>
                  <a:pt x="403" y="264"/>
                  <a:pt x="403" y="259"/>
                </a:cubicBezTo>
                <a:cubicBezTo>
                  <a:pt x="403" y="219"/>
                  <a:pt x="403" y="219"/>
                  <a:pt x="403" y="219"/>
                </a:cubicBezTo>
                <a:cubicBezTo>
                  <a:pt x="403" y="219"/>
                  <a:pt x="403" y="219"/>
                  <a:pt x="403" y="219"/>
                </a:cubicBezTo>
                <a:lnTo>
                  <a:pt x="403" y="139"/>
                </a:lnTo>
                <a:close/>
                <a:moveTo>
                  <a:pt x="160" y="29"/>
                </a:moveTo>
                <a:cubicBezTo>
                  <a:pt x="161" y="29"/>
                  <a:pt x="161" y="29"/>
                  <a:pt x="162" y="29"/>
                </a:cubicBezTo>
                <a:cubicBezTo>
                  <a:pt x="176" y="26"/>
                  <a:pt x="209" y="20"/>
                  <a:pt x="246" y="20"/>
                </a:cubicBezTo>
                <a:cubicBezTo>
                  <a:pt x="271" y="20"/>
                  <a:pt x="294" y="23"/>
                  <a:pt x="311" y="25"/>
                </a:cubicBezTo>
                <a:cubicBezTo>
                  <a:pt x="319" y="27"/>
                  <a:pt x="326" y="28"/>
                  <a:pt x="330" y="29"/>
                </a:cubicBezTo>
                <a:cubicBezTo>
                  <a:pt x="331" y="29"/>
                  <a:pt x="331" y="29"/>
                  <a:pt x="332" y="29"/>
                </a:cubicBezTo>
                <a:cubicBezTo>
                  <a:pt x="347" y="87"/>
                  <a:pt x="347" y="87"/>
                  <a:pt x="347" y="87"/>
                </a:cubicBezTo>
                <a:cubicBezTo>
                  <a:pt x="321" y="84"/>
                  <a:pt x="283" y="83"/>
                  <a:pt x="246" y="83"/>
                </a:cubicBezTo>
                <a:cubicBezTo>
                  <a:pt x="209" y="83"/>
                  <a:pt x="171" y="84"/>
                  <a:pt x="145" y="87"/>
                </a:cubicBezTo>
                <a:lnTo>
                  <a:pt x="160" y="29"/>
                </a:lnTo>
                <a:close/>
                <a:moveTo>
                  <a:pt x="117" y="211"/>
                </a:moveTo>
                <a:cubicBezTo>
                  <a:pt x="114" y="211"/>
                  <a:pt x="112" y="209"/>
                  <a:pt x="112" y="206"/>
                </a:cubicBezTo>
                <a:cubicBezTo>
                  <a:pt x="112" y="206"/>
                  <a:pt x="112" y="206"/>
                  <a:pt x="112" y="206"/>
                </a:cubicBezTo>
                <a:cubicBezTo>
                  <a:pt x="112" y="204"/>
                  <a:pt x="114" y="202"/>
                  <a:pt x="117" y="202"/>
                </a:cubicBezTo>
                <a:cubicBezTo>
                  <a:pt x="117" y="202"/>
                  <a:pt x="117" y="202"/>
                  <a:pt x="117" y="202"/>
                </a:cubicBezTo>
                <a:cubicBezTo>
                  <a:pt x="376" y="202"/>
                  <a:pt x="376" y="202"/>
                  <a:pt x="376" y="202"/>
                </a:cubicBezTo>
                <a:cubicBezTo>
                  <a:pt x="378" y="202"/>
                  <a:pt x="380" y="204"/>
                  <a:pt x="380" y="206"/>
                </a:cubicBezTo>
                <a:cubicBezTo>
                  <a:pt x="380" y="206"/>
                  <a:pt x="380" y="206"/>
                  <a:pt x="380" y="206"/>
                </a:cubicBezTo>
                <a:cubicBezTo>
                  <a:pt x="380" y="209"/>
                  <a:pt x="378" y="211"/>
                  <a:pt x="376" y="211"/>
                </a:cubicBezTo>
                <a:cubicBezTo>
                  <a:pt x="376" y="211"/>
                  <a:pt x="376" y="211"/>
                  <a:pt x="376" y="211"/>
                </a:cubicBezTo>
                <a:cubicBezTo>
                  <a:pt x="117" y="211"/>
                  <a:pt x="117" y="211"/>
                  <a:pt x="117" y="21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cs typeface="Arial"/>
            </a:endParaRPr>
          </a:p>
        </p:txBody>
      </p:sp>
      <p:pic>
        <p:nvPicPr>
          <p:cNvPr id="49" name="図 48">
            <a:extLst>
              <a:ext uri="{FF2B5EF4-FFF2-40B4-BE49-F238E27FC236}">
                <a16:creationId xmlns:a16="http://schemas.microsoft.com/office/drawing/2014/main" id="{9DB10B6E-5E9B-43D8-B607-14266F5CE834}"/>
              </a:ext>
            </a:extLst>
          </p:cNvPr>
          <p:cNvPicPr>
            <a:picLocks noChangeAspect="1"/>
          </p:cNvPicPr>
          <p:nvPr/>
        </p:nvPicPr>
        <p:blipFill>
          <a:blip r:embed="rId7"/>
          <a:stretch>
            <a:fillRect/>
          </a:stretch>
        </p:blipFill>
        <p:spPr>
          <a:xfrm>
            <a:off x="7931841" y="149225"/>
            <a:ext cx="1036953" cy="1020346"/>
          </a:xfrm>
          <a:prstGeom prst="rect">
            <a:avLst/>
          </a:prstGeom>
        </p:spPr>
      </p:pic>
      <p:sp>
        <p:nvSpPr>
          <p:cNvPr id="50" name="テキスト ボックス 49">
            <a:extLst>
              <a:ext uri="{FF2B5EF4-FFF2-40B4-BE49-F238E27FC236}">
                <a16:creationId xmlns:a16="http://schemas.microsoft.com/office/drawing/2014/main" id="{0F445EE0-7C2B-49D0-8C1F-75CAFA627333}"/>
              </a:ext>
            </a:extLst>
          </p:cNvPr>
          <p:cNvSpPr txBox="1"/>
          <p:nvPr/>
        </p:nvSpPr>
        <p:spPr>
          <a:xfrm>
            <a:off x="7692219" y="1299553"/>
            <a:ext cx="1920341" cy="43088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
                <a:srgbClr val="0076CE"/>
              </a:buClr>
              <a:buSzTx/>
              <a:buFontTx/>
              <a:buNone/>
              <a:tabLst/>
              <a:defRPr/>
            </a:pPr>
            <a:r>
              <a:rPr kumimoji="1" lang="ja-JP" altLang="en-US" sz="1100" b="0" i="0" u="none" strike="noStrike" kern="1200" cap="none" spc="0" normalizeH="0" baseline="0" noProof="0" dirty="0">
                <a:ln>
                  <a:noFill/>
                </a:ln>
                <a:solidFill>
                  <a:srgbClr val="FFFFFF"/>
                </a:solidFill>
                <a:effectLst/>
                <a:uLnTx/>
                <a:uFillTx/>
                <a:latin typeface="Arial"/>
                <a:ea typeface="Meiryo UI" panose="020B0604030504040204" pitchFamily="50" charset="-128"/>
                <a:cs typeface="Arial"/>
              </a:rPr>
              <a:t>インテル</a:t>
            </a:r>
            <a:r>
              <a:rPr kumimoji="1" lang="en-US" altLang="ja-JP" sz="1100" b="0" i="0" u="none" strike="noStrike" kern="1200" cap="none" spc="0" normalizeH="0" baseline="30000" noProof="0" dirty="0">
                <a:ln>
                  <a:noFill/>
                </a:ln>
                <a:solidFill>
                  <a:srgbClr val="FFFFFF"/>
                </a:solidFill>
                <a:effectLst/>
                <a:uLnTx/>
                <a:uFillTx/>
                <a:latin typeface="Arial"/>
                <a:ea typeface="Meiryo UI" panose="020B0604030504040204" pitchFamily="50" charset="-128"/>
                <a:cs typeface="Arial"/>
              </a:rPr>
              <a:t>®</a:t>
            </a:r>
            <a:r>
              <a:rPr kumimoji="1" lang="en-US" altLang="ja-JP" sz="1100" b="0" i="0" u="none" strike="noStrike" kern="1200" cap="none" spc="0" normalizeH="0" baseline="0" noProof="0" dirty="0">
                <a:ln>
                  <a:noFill/>
                </a:ln>
                <a:solidFill>
                  <a:srgbClr val="FFFFFF"/>
                </a:solidFill>
                <a:effectLst/>
                <a:uLnTx/>
                <a:uFillTx/>
                <a:latin typeface="Arial"/>
                <a:ea typeface="Meiryo UI" panose="020B0604030504040204" pitchFamily="50" charset="-128"/>
                <a:cs typeface="Arial"/>
              </a:rPr>
              <a:t> Xeon</a:t>
            </a:r>
            <a:r>
              <a:rPr kumimoji="1" lang="en-US" altLang="ja-JP" sz="1100" b="0" i="0" u="none" strike="noStrike" kern="1200" cap="none" spc="0" normalizeH="0" baseline="30000" noProof="0" dirty="0">
                <a:ln>
                  <a:noFill/>
                </a:ln>
                <a:solidFill>
                  <a:srgbClr val="FFFFFF"/>
                </a:solidFill>
                <a:effectLst/>
                <a:uLnTx/>
                <a:uFillTx/>
                <a:latin typeface="Arial"/>
                <a:ea typeface="Meiryo UI" panose="020B0604030504040204" pitchFamily="50" charset="-128"/>
                <a:cs typeface="Arial"/>
              </a:rPr>
              <a:t>®</a:t>
            </a:r>
            <a:r>
              <a:rPr kumimoji="1" lang="en-US" altLang="ja-JP" sz="1100" b="0" i="0" u="none" strike="noStrike" kern="1200" cap="none" spc="0" normalizeH="0" baseline="0" noProof="0" dirty="0">
                <a:ln>
                  <a:noFill/>
                </a:ln>
                <a:solidFill>
                  <a:srgbClr val="FFFFFF"/>
                </a:solidFill>
                <a:effectLst/>
                <a:uLnTx/>
                <a:uFillTx/>
                <a:latin typeface="Arial"/>
                <a:ea typeface="Meiryo UI" panose="020B0604030504040204" pitchFamily="50" charset="-128"/>
                <a:cs typeface="Arial"/>
              </a:rPr>
              <a:t> </a:t>
            </a:r>
            <a:br>
              <a:rPr kumimoji="1" lang="en-US" altLang="ja-JP" sz="1100" b="0" i="0" u="none" strike="noStrike" kern="1200" cap="none" spc="0" normalizeH="0" baseline="0" noProof="0" dirty="0">
                <a:ln>
                  <a:noFill/>
                </a:ln>
                <a:solidFill>
                  <a:srgbClr val="FFFFFF"/>
                </a:solidFill>
                <a:effectLst/>
                <a:uLnTx/>
                <a:uFillTx/>
                <a:latin typeface="Arial"/>
                <a:ea typeface="Meiryo UI" panose="020B0604030504040204" pitchFamily="50" charset="-128"/>
                <a:cs typeface="Arial"/>
              </a:rPr>
            </a:br>
            <a:r>
              <a:rPr kumimoji="1" lang="ja-JP" altLang="en-US" sz="1100" b="0" i="0" u="none" strike="noStrike" kern="1200" cap="none" spc="0" normalizeH="0" baseline="0" noProof="0" dirty="0">
                <a:ln>
                  <a:noFill/>
                </a:ln>
                <a:solidFill>
                  <a:srgbClr val="FFFFFF"/>
                </a:solidFill>
                <a:effectLst/>
                <a:uLnTx/>
                <a:uFillTx/>
                <a:latin typeface="Arial"/>
                <a:ea typeface="Meiryo UI" panose="020B0604030504040204" pitchFamily="50" charset="-128"/>
                <a:cs typeface="Arial"/>
              </a:rPr>
              <a:t>スケーラブル・プロセッサー</a:t>
            </a:r>
          </a:p>
        </p:txBody>
      </p:sp>
      <p:sp>
        <p:nvSpPr>
          <p:cNvPr id="51" name="テキスト ボックス 50">
            <a:extLst>
              <a:ext uri="{FF2B5EF4-FFF2-40B4-BE49-F238E27FC236}">
                <a16:creationId xmlns:a16="http://schemas.microsoft.com/office/drawing/2014/main" id="{A4FEEFB6-E179-4316-A7BA-DC926E6AFB5F}"/>
              </a:ext>
            </a:extLst>
          </p:cNvPr>
          <p:cNvSpPr txBox="1"/>
          <p:nvPr/>
        </p:nvSpPr>
        <p:spPr>
          <a:xfrm>
            <a:off x="0" y="5073414"/>
            <a:ext cx="9036496" cy="46166"/>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ja-JP" altLang="en-US"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インテル、</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a:t>
            </a:r>
            <a:r>
              <a:rPr kumimoji="1" lang="ja-JP" altLang="en-US"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ロゴ、</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Ultrabook</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Celeron</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Celeron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Core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Atom</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Atom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Core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Inside </a:t>
            </a:r>
            <a:r>
              <a:rPr kumimoji="1" lang="ja-JP" altLang="en-US"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ロゴ、</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a:t>
            </a:r>
            <a:r>
              <a:rPr kumimoji="1" lang="en-US" altLang="ja-JP"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vPro</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Itanium</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Itanium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Pentium</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Pentium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vPro</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Xeon</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Xeon Phi</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Xeon Inside</a:t>
            </a:r>
            <a:r>
              <a:rPr kumimoji="1" lang="ja-JP" altLang="en-US"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a:t>
            </a:r>
            <a:r>
              <a:rPr kumimoji="1" lang="en-US" altLang="ja-JP" sz="300" b="0" i="0" u="none" strike="noStrike" kern="1200" cap="none" spc="0" normalizeH="0" baseline="0" noProof="0" dirty="0" err="1">
                <a:ln>
                  <a:noFill/>
                </a:ln>
                <a:solidFill>
                  <a:srgbClr val="FFFFFF"/>
                </a:solidFill>
                <a:effectLst/>
                <a:uLnTx/>
                <a:uFillTx/>
                <a:latin typeface="Arial"/>
                <a:ea typeface="ＭＳ Ｐゴシック" panose="020B0600070205080204" pitchFamily="50" charset="-128"/>
                <a:cs typeface="Arial"/>
              </a:rPr>
              <a:t>Optane</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 </a:t>
            </a:r>
            <a:r>
              <a:rPr kumimoji="1" lang="ja-JP" altLang="en-US"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は、アメリカ合衆国および </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 </a:t>
            </a:r>
            <a:r>
              <a:rPr kumimoji="1" lang="ja-JP" altLang="en-US"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またはその他の国における </a:t>
            </a:r>
            <a:r>
              <a:rPr kumimoji="1" lang="en-US" altLang="ja-JP"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Intel Corporation </a:t>
            </a:r>
            <a:r>
              <a:rPr kumimoji="1" lang="ja-JP" altLang="en-US" sz="300" b="0" i="0" u="none" strike="noStrike" kern="1200" cap="none" spc="0" normalizeH="0" baseline="0" noProof="0" dirty="0">
                <a:ln>
                  <a:noFill/>
                </a:ln>
                <a:solidFill>
                  <a:srgbClr val="FFFFFF"/>
                </a:solidFill>
                <a:effectLst/>
                <a:uLnTx/>
                <a:uFillTx/>
                <a:latin typeface="Arial"/>
                <a:ea typeface="ＭＳ Ｐゴシック" panose="020B0600070205080204" pitchFamily="50" charset="-128"/>
                <a:cs typeface="Arial"/>
              </a:rPr>
              <a:t>またはその子会社の商標です。</a:t>
            </a:r>
          </a:p>
        </p:txBody>
      </p:sp>
      <p:pic>
        <p:nvPicPr>
          <p:cNvPr id="52" name="Picture 2">
            <a:extLst>
              <a:ext uri="{FF2B5EF4-FFF2-40B4-BE49-F238E27FC236}">
                <a16:creationId xmlns:a16="http://schemas.microsoft.com/office/drawing/2014/main" id="{D16E4F14-C7FD-4A88-98CD-6868F70E16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82823" y="4838624"/>
            <a:ext cx="676656" cy="120294"/>
          </a:xfrm>
          <a:prstGeom prst="rect">
            <a:avLst/>
          </a:prstGeom>
        </p:spPr>
      </p:pic>
    </p:spTree>
    <p:custDataLst>
      <p:tags r:id="rId1"/>
    </p:custDataLst>
    <p:extLst>
      <p:ext uri="{BB962C8B-B14F-4D97-AF65-F5344CB8AC3E}">
        <p14:creationId xmlns:p14="http://schemas.microsoft.com/office/powerpoint/2010/main" val="191691059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85750" y="228600"/>
            <a:ext cx="8572500" cy="775597"/>
          </a:xfrm>
        </p:spPr>
        <p:txBody>
          <a:bodyPr/>
          <a:lstStyle/>
          <a:p>
            <a:r>
              <a:rPr lang="en-US" altLang="ja-JP" dirty="0"/>
              <a:t>ANSYS INNOVATION</a:t>
            </a:r>
            <a:r>
              <a:rPr lang="ja-JP" altLang="en-US" dirty="0"/>
              <a:t> </a:t>
            </a:r>
            <a:r>
              <a:rPr lang="en-US" altLang="ja-JP" dirty="0"/>
              <a:t>FORUM</a:t>
            </a:r>
            <a:r>
              <a:rPr lang="ja-JP" altLang="en-US" dirty="0"/>
              <a:t> </a:t>
            </a:r>
            <a:r>
              <a:rPr lang="en-US" altLang="ja-JP" dirty="0"/>
              <a:t>2019</a:t>
            </a:r>
            <a:br>
              <a:rPr lang="en-US" altLang="ja-JP" dirty="0"/>
            </a:br>
            <a:r>
              <a:rPr lang="en-US" altLang="ja-JP" dirty="0"/>
              <a:t>Printed Documents</a:t>
            </a:r>
            <a:endParaRPr lang="en-US" dirty="0">
              <a:ea typeface="ＭＳ Ｐゴシック" panose="020B0600070205080204" pitchFamily="50" charset="-128"/>
            </a:endParaRPr>
          </a:p>
        </p:txBody>
      </p:sp>
      <p:sp>
        <p:nvSpPr>
          <p:cNvPr id="6" name="テキスト ボックス 5">
            <a:extLst>
              <a:ext uri="{FF2B5EF4-FFF2-40B4-BE49-F238E27FC236}">
                <a16:creationId xmlns:a16="http://schemas.microsoft.com/office/drawing/2014/main" id="{89DA70C4-2C05-4426-AEBF-421CBF1C15EC}"/>
              </a:ext>
            </a:extLst>
          </p:cNvPr>
          <p:cNvSpPr txBox="1"/>
          <p:nvPr/>
        </p:nvSpPr>
        <p:spPr>
          <a:xfrm>
            <a:off x="0" y="5073414"/>
            <a:ext cx="9036496" cy="46166"/>
          </a:xfrm>
          <a:prstGeom prst="rect">
            <a:avLst/>
          </a:prstGeom>
          <a:noFill/>
        </p:spPr>
        <p:txBody>
          <a:bodyPr wrap="square" lIns="0" tIns="0" rIns="0" bIns="0" rtlCol="0">
            <a:spAutoFit/>
          </a:bodyPr>
          <a:lstStyle/>
          <a:p>
            <a:pPr algn="r"/>
            <a:r>
              <a:rPr kumimoji="1" lang="en-US" altLang="ja-JP" sz="300" dirty="0">
                <a:solidFill>
                  <a:schemeClr val="tx1">
                    <a:lumMod val="60000"/>
                    <a:lumOff val="40000"/>
                  </a:schemeClr>
                </a:solidFill>
              </a:rPr>
              <a:t>Intel</a:t>
            </a:r>
            <a:r>
              <a:rPr kumimoji="1" lang="ja-JP" altLang="en-US" sz="300" dirty="0" err="1">
                <a:solidFill>
                  <a:schemeClr val="tx1">
                    <a:lumMod val="60000"/>
                    <a:lumOff val="40000"/>
                  </a:schemeClr>
                </a:solidFill>
              </a:rPr>
              <a:t>、</a:t>
            </a:r>
            <a:r>
              <a:rPr kumimoji="1" lang="ja-JP" altLang="en-US" sz="300" dirty="0">
                <a:solidFill>
                  <a:schemeClr val="tx1">
                    <a:lumMod val="60000"/>
                    <a:lumOff val="40000"/>
                  </a:schemeClr>
                </a:solidFill>
              </a:rPr>
              <a:t>インテル、</a:t>
            </a:r>
            <a:r>
              <a:rPr kumimoji="1" lang="en-US" altLang="ja-JP" sz="300" dirty="0">
                <a:solidFill>
                  <a:schemeClr val="tx1">
                    <a:lumMod val="60000"/>
                    <a:lumOff val="40000"/>
                  </a:schemeClr>
                </a:solidFill>
              </a:rPr>
              <a:t>Intel </a:t>
            </a:r>
            <a:r>
              <a:rPr kumimoji="1" lang="ja-JP" altLang="en-US" sz="300" dirty="0">
                <a:solidFill>
                  <a:schemeClr val="tx1">
                    <a:lumMod val="60000"/>
                    <a:lumOff val="40000"/>
                  </a:schemeClr>
                </a:solidFill>
              </a:rPr>
              <a:t>ロゴ、</a:t>
            </a:r>
            <a:r>
              <a:rPr kumimoji="1" lang="en-US" altLang="ja-JP" sz="300" dirty="0">
                <a:solidFill>
                  <a:schemeClr val="tx1">
                    <a:lumMod val="60000"/>
                    <a:lumOff val="40000"/>
                  </a:schemeClr>
                </a:solidFill>
              </a:rPr>
              <a:t>Ultrabook</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Celeron</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Celeron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Core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Atom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Atom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Core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Inside </a:t>
            </a:r>
            <a:r>
              <a:rPr kumimoji="1" lang="ja-JP" altLang="en-US" sz="300" dirty="0">
                <a:solidFill>
                  <a:schemeClr val="tx1">
                    <a:lumMod val="60000"/>
                    <a:lumOff val="40000"/>
                  </a:schemeClr>
                </a:solidFill>
              </a:rPr>
              <a:t>ロゴ、</a:t>
            </a:r>
            <a:r>
              <a:rPr kumimoji="1" lang="en-US" altLang="ja-JP" sz="300" dirty="0">
                <a:solidFill>
                  <a:schemeClr val="tx1">
                    <a:lumMod val="60000"/>
                    <a:lumOff val="40000"/>
                  </a:schemeClr>
                </a:solidFill>
              </a:rPr>
              <a:t>Intel </a:t>
            </a:r>
            <a:r>
              <a:rPr kumimoji="1" lang="en-US" altLang="ja-JP" sz="300" dirty="0" err="1">
                <a:solidFill>
                  <a:schemeClr val="tx1">
                    <a:lumMod val="60000"/>
                    <a:lumOff val="40000"/>
                  </a:schemeClr>
                </a:solidFill>
              </a:rPr>
              <a:t>vPro</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Itanium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Itanium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Pentium</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Pentium Inside</a:t>
            </a:r>
            <a:r>
              <a:rPr kumimoji="1" lang="ja-JP" altLang="en-US" sz="300" dirty="0" err="1">
                <a:solidFill>
                  <a:schemeClr val="tx1">
                    <a:lumMod val="60000"/>
                    <a:lumOff val="40000"/>
                  </a:schemeClr>
                </a:solidFill>
              </a:rPr>
              <a:t>、</a:t>
            </a:r>
            <a:r>
              <a:rPr kumimoji="1" lang="en-US" altLang="ja-JP" sz="300" dirty="0" err="1">
                <a:solidFill>
                  <a:schemeClr val="tx1">
                    <a:lumMod val="60000"/>
                    <a:lumOff val="40000"/>
                  </a:schemeClr>
                </a:solidFill>
              </a:rPr>
              <a:t>vPro</a:t>
            </a:r>
            <a:r>
              <a:rPr kumimoji="1" lang="en-US" altLang="ja-JP" sz="300" dirty="0">
                <a:solidFill>
                  <a:schemeClr val="tx1">
                    <a:lumMod val="60000"/>
                    <a:lumOff val="40000"/>
                  </a:schemeClr>
                </a:solidFill>
              </a:rPr>
              <a:t>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 Phi</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Xeon Inside</a:t>
            </a:r>
            <a:r>
              <a:rPr kumimoji="1" lang="ja-JP" altLang="en-US" sz="300" dirty="0" err="1">
                <a:solidFill>
                  <a:schemeClr val="tx1">
                    <a:lumMod val="60000"/>
                    <a:lumOff val="40000"/>
                  </a:schemeClr>
                </a:solidFill>
              </a:rPr>
              <a:t>、</a:t>
            </a:r>
            <a:r>
              <a:rPr kumimoji="1" lang="en-US" altLang="ja-JP" sz="300" dirty="0">
                <a:solidFill>
                  <a:schemeClr val="tx1">
                    <a:lumMod val="60000"/>
                    <a:lumOff val="40000"/>
                  </a:schemeClr>
                </a:solidFill>
              </a:rPr>
              <a:t>Intel </a:t>
            </a:r>
            <a:r>
              <a:rPr kumimoji="1" lang="en-US" altLang="ja-JP" sz="300" dirty="0" err="1">
                <a:solidFill>
                  <a:schemeClr val="tx1">
                    <a:lumMod val="60000"/>
                    <a:lumOff val="40000"/>
                  </a:schemeClr>
                </a:solidFill>
              </a:rPr>
              <a:t>Optane</a:t>
            </a:r>
            <a:r>
              <a:rPr kumimoji="1" lang="en-US" altLang="ja-JP" sz="300" dirty="0">
                <a:solidFill>
                  <a:schemeClr val="tx1">
                    <a:lumMod val="60000"/>
                    <a:lumOff val="40000"/>
                  </a:schemeClr>
                </a:solidFill>
              </a:rPr>
              <a:t> </a:t>
            </a:r>
            <a:r>
              <a:rPr kumimoji="1" lang="ja-JP" altLang="en-US" sz="300" dirty="0">
                <a:solidFill>
                  <a:schemeClr val="tx1">
                    <a:lumMod val="60000"/>
                    <a:lumOff val="40000"/>
                  </a:schemeClr>
                </a:solidFill>
              </a:rPr>
              <a:t>は、アメリカ合衆国および </a:t>
            </a:r>
            <a:r>
              <a:rPr kumimoji="1" lang="en-US" altLang="ja-JP" sz="300" dirty="0">
                <a:solidFill>
                  <a:schemeClr val="tx1">
                    <a:lumMod val="60000"/>
                    <a:lumOff val="40000"/>
                  </a:schemeClr>
                </a:solidFill>
              </a:rPr>
              <a:t>/ </a:t>
            </a:r>
            <a:r>
              <a:rPr kumimoji="1" lang="ja-JP" altLang="en-US" sz="300" dirty="0">
                <a:solidFill>
                  <a:schemeClr val="tx1">
                    <a:lumMod val="60000"/>
                    <a:lumOff val="40000"/>
                  </a:schemeClr>
                </a:solidFill>
              </a:rPr>
              <a:t>またはその他の国における </a:t>
            </a:r>
            <a:r>
              <a:rPr kumimoji="1" lang="en-US" altLang="ja-JP" sz="300" dirty="0">
                <a:solidFill>
                  <a:schemeClr val="tx1">
                    <a:lumMod val="60000"/>
                    <a:lumOff val="40000"/>
                  </a:schemeClr>
                </a:solidFill>
              </a:rPr>
              <a:t>Intel Corporation </a:t>
            </a:r>
            <a:r>
              <a:rPr kumimoji="1" lang="ja-JP" altLang="en-US" sz="300" dirty="0">
                <a:solidFill>
                  <a:schemeClr val="tx1">
                    <a:lumMod val="60000"/>
                    <a:lumOff val="40000"/>
                  </a:schemeClr>
                </a:solidFill>
              </a:rPr>
              <a:t>またはその子会社の商標です。</a:t>
            </a:r>
          </a:p>
        </p:txBody>
      </p:sp>
      <p:sp>
        <p:nvSpPr>
          <p:cNvPr id="4" name="テキスト ボックス 3">
            <a:extLst>
              <a:ext uri="{FF2B5EF4-FFF2-40B4-BE49-F238E27FC236}">
                <a16:creationId xmlns:a16="http://schemas.microsoft.com/office/drawing/2014/main" id="{1555BF8F-3DD1-44F8-8071-8DCC39819B24}"/>
              </a:ext>
            </a:extLst>
          </p:cNvPr>
          <p:cNvSpPr txBox="1"/>
          <p:nvPr/>
        </p:nvSpPr>
        <p:spPr>
          <a:xfrm>
            <a:off x="257100" y="1059582"/>
            <a:ext cx="1405930" cy="276999"/>
          </a:xfrm>
          <a:prstGeom prst="rect">
            <a:avLst/>
          </a:prstGeom>
          <a:noFill/>
        </p:spPr>
        <p:txBody>
          <a:bodyPr wrap="square" rtlCol="0">
            <a:spAutoFit/>
          </a:bodyPr>
          <a:lstStyle/>
          <a:p>
            <a:r>
              <a:rPr kumimoji="1" lang="en-US" altLang="ja-JP" sz="1200" dirty="0">
                <a:solidFill>
                  <a:schemeClr val="bg2"/>
                </a:solidFill>
                <a:latin typeface="Arial" panose="020B0604020202020204" pitchFamily="34" charset="0"/>
              </a:rPr>
              <a:t>&gt; Questionnaires</a:t>
            </a:r>
            <a:endParaRPr lang="ja-JP" altLang="en-US" sz="1200" dirty="0">
              <a:latin typeface="Arial" panose="020B0604020202020204" pitchFamily="34" charset="0"/>
              <a:ea typeface="メイリオ" panose="020B0604030504040204" pitchFamily="50" charset="-128"/>
            </a:endParaRPr>
          </a:p>
        </p:txBody>
      </p:sp>
      <p:sp>
        <p:nvSpPr>
          <p:cNvPr id="5" name="テキスト ボックス 4">
            <a:extLst>
              <a:ext uri="{FF2B5EF4-FFF2-40B4-BE49-F238E27FC236}">
                <a16:creationId xmlns:a16="http://schemas.microsoft.com/office/drawing/2014/main" id="{A2698D11-4C7A-4BFB-ACA9-600946C3E632}"/>
              </a:ext>
            </a:extLst>
          </p:cNvPr>
          <p:cNvSpPr txBox="1"/>
          <p:nvPr/>
        </p:nvSpPr>
        <p:spPr>
          <a:xfrm>
            <a:off x="4518248" y="3278595"/>
            <a:ext cx="1621954" cy="276999"/>
          </a:xfrm>
          <a:prstGeom prst="rect">
            <a:avLst/>
          </a:prstGeom>
          <a:noFill/>
        </p:spPr>
        <p:txBody>
          <a:bodyPr wrap="square" rtlCol="0">
            <a:spAutoFit/>
          </a:bodyPr>
          <a:lstStyle/>
          <a:p>
            <a:r>
              <a:rPr kumimoji="1" lang="en-US" altLang="ja-JP" sz="1200" dirty="0">
                <a:solidFill>
                  <a:schemeClr val="bg2"/>
                </a:solidFill>
                <a:latin typeface="Arial" panose="020B0604020202020204" pitchFamily="34" charset="0"/>
                <a:ea typeface="ＭＳ Ｐゴシック" panose="020B0600070205080204" pitchFamily="50" charset="-128"/>
              </a:rPr>
              <a:t>&gt; Caption</a:t>
            </a:r>
            <a:endParaRPr lang="ja-JP" altLang="en-US" sz="1200" dirty="0">
              <a:latin typeface="Arial" panose="020B0604020202020204" pitchFamily="34" charset="0"/>
              <a:ea typeface="メイリオ" panose="020B0604030504040204" pitchFamily="50" charset="-128"/>
            </a:endParaRPr>
          </a:p>
        </p:txBody>
      </p:sp>
      <p:sp>
        <p:nvSpPr>
          <p:cNvPr id="8" name="テキスト ボックス 7">
            <a:extLst>
              <a:ext uri="{FF2B5EF4-FFF2-40B4-BE49-F238E27FC236}">
                <a16:creationId xmlns:a16="http://schemas.microsoft.com/office/drawing/2014/main" id="{F2387C07-ABAC-4817-85CC-165AA9581EE5}"/>
              </a:ext>
            </a:extLst>
          </p:cNvPr>
          <p:cNvSpPr txBox="1"/>
          <p:nvPr/>
        </p:nvSpPr>
        <p:spPr>
          <a:xfrm>
            <a:off x="4518248" y="1059582"/>
            <a:ext cx="1117898" cy="276999"/>
          </a:xfrm>
          <a:prstGeom prst="rect">
            <a:avLst/>
          </a:prstGeom>
          <a:noFill/>
        </p:spPr>
        <p:txBody>
          <a:bodyPr wrap="square" rtlCol="0">
            <a:spAutoFit/>
          </a:bodyPr>
          <a:lstStyle/>
          <a:p>
            <a:r>
              <a:rPr kumimoji="1" lang="en-US" altLang="ja-JP" sz="1200" dirty="0">
                <a:solidFill>
                  <a:schemeClr val="bg2"/>
                </a:solidFill>
                <a:latin typeface="Arial" panose="020B0604020202020204" pitchFamily="34" charset="0"/>
                <a:ea typeface="ＭＳ Ｐゴシック" panose="020B0600070205080204" pitchFamily="50" charset="-128"/>
              </a:rPr>
              <a:t>&gt; Novelty</a:t>
            </a:r>
            <a:endParaRPr lang="ja-JP" altLang="en-US" sz="1200" dirty="0">
              <a:latin typeface="Arial" panose="020B0604020202020204" pitchFamily="34" charset="0"/>
              <a:ea typeface="メイリオ" panose="020B0604030504040204" pitchFamily="50" charset="-128"/>
            </a:endParaRPr>
          </a:p>
        </p:txBody>
      </p:sp>
      <p:sp>
        <p:nvSpPr>
          <p:cNvPr id="12" name="テキスト ボックス 11">
            <a:extLst>
              <a:ext uri="{FF2B5EF4-FFF2-40B4-BE49-F238E27FC236}">
                <a16:creationId xmlns:a16="http://schemas.microsoft.com/office/drawing/2014/main" id="{09A2DBE2-F7F1-49CA-915C-A0231F758606}"/>
              </a:ext>
            </a:extLst>
          </p:cNvPr>
          <p:cNvSpPr txBox="1"/>
          <p:nvPr/>
        </p:nvSpPr>
        <p:spPr>
          <a:xfrm>
            <a:off x="345780" y="4028574"/>
            <a:ext cx="3866180" cy="138499"/>
          </a:xfrm>
          <a:prstGeom prst="rect">
            <a:avLst/>
          </a:prstGeom>
          <a:noFill/>
        </p:spPr>
        <p:txBody>
          <a:bodyPr wrap="square" lIns="0" tIns="0" rIns="0" bIns="0" rtlCol="0">
            <a:spAutoFit/>
          </a:bodyPr>
          <a:lstStyle/>
          <a:p>
            <a:r>
              <a:rPr lang="en-US" altLang="ja-JP" sz="900" dirty="0"/>
              <a:t>Dell Technologies</a:t>
            </a:r>
            <a:r>
              <a:rPr lang="ja-JP" altLang="ja-JP" sz="900" dirty="0"/>
              <a:t>：</a:t>
            </a:r>
            <a:r>
              <a:rPr lang="en-US" altLang="ja-JP" sz="900" dirty="0"/>
              <a:t>W18.3mm/H10.6mm  </a:t>
            </a:r>
            <a:r>
              <a:rPr lang="ja-JP" altLang="en-US" sz="900" dirty="0"/>
              <a:t>／　</a:t>
            </a:r>
            <a:r>
              <a:rPr lang="en-US" altLang="ja-JP" sz="900" dirty="0"/>
              <a:t>Intel </a:t>
            </a:r>
            <a:r>
              <a:rPr lang="ja-JP" altLang="ja-JP" sz="900" dirty="0"/>
              <a:t>：</a:t>
            </a:r>
            <a:r>
              <a:rPr lang="en-US" altLang="ja-JP" sz="900" dirty="0"/>
              <a:t>W25.4mm/H17.0mm</a:t>
            </a:r>
            <a:endParaRPr lang="ja-JP" altLang="ja-JP" sz="900" dirty="0"/>
          </a:p>
        </p:txBody>
      </p:sp>
      <p:pic>
        <p:nvPicPr>
          <p:cNvPr id="23" name="図 22">
            <a:extLst>
              <a:ext uri="{FF2B5EF4-FFF2-40B4-BE49-F238E27FC236}">
                <a16:creationId xmlns:a16="http://schemas.microsoft.com/office/drawing/2014/main" id="{86186C49-586B-4CC8-9343-B5E66D46CFEF}"/>
              </a:ext>
            </a:extLst>
          </p:cNvPr>
          <p:cNvPicPr>
            <a:picLocks noChangeAspect="1"/>
          </p:cNvPicPr>
          <p:nvPr/>
        </p:nvPicPr>
        <p:blipFill>
          <a:blip r:embed="rId2"/>
          <a:stretch>
            <a:fillRect/>
          </a:stretch>
        </p:blipFill>
        <p:spPr>
          <a:xfrm>
            <a:off x="4505406" y="3558495"/>
            <a:ext cx="2288905" cy="813455"/>
          </a:xfrm>
          <a:prstGeom prst="rect">
            <a:avLst/>
          </a:prstGeom>
        </p:spPr>
      </p:pic>
      <p:pic>
        <p:nvPicPr>
          <p:cNvPr id="24" name="図 23">
            <a:extLst>
              <a:ext uri="{FF2B5EF4-FFF2-40B4-BE49-F238E27FC236}">
                <a16:creationId xmlns:a16="http://schemas.microsoft.com/office/drawing/2014/main" id="{3DED2F6A-BD81-4AB1-8C8D-760418EF72BC}"/>
              </a:ext>
            </a:extLst>
          </p:cNvPr>
          <p:cNvPicPr>
            <a:picLocks noChangeAspect="1"/>
          </p:cNvPicPr>
          <p:nvPr/>
        </p:nvPicPr>
        <p:blipFill>
          <a:blip r:embed="rId3"/>
          <a:stretch>
            <a:fillRect/>
          </a:stretch>
        </p:blipFill>
        <p:spPr>
          <a:xfrm>
            <a:off x="6832466" y="3769548"/>
            <a:ext cx="2051424" cy="566170"/>
          </a:xfrm>
          <a:prstGeom prst="rect">
            <a:avLst/>
          </a:prstGeom>
        </p:spPr>
      </p:pic>
      <p:pic>
        <p:nvPicPr>
          <p:cNvPr id="10" name="図 9">
            <a:extLst>
              <a:ext uri="{FF2B5EF4-FFF2-40B4-BE49-F238E27FC236}">
                <a16:creationId xmlns:a16="http://schemas.microsoft.com/office/drawing/2014/main" id="{478E16B6-4FFB-4AAF-829B-CAAA3C643A45}"/>
              </a:ext>
            </a:extLst>
          </p:cNvPr>
          <p:cNvPicPr>
            <a:picLocks noChangeAspect="1"/>
          </p:cNvPicPr>
          <p:nvPr/>
        </p:nvPicPr>
        <p:blipFill rotWithShape="1">
          <a:blip r:embed="rId4"/>
          <a:srcRect l="10393" r="32449" b="42301"/>
          <a:stretch/>
        </p:blipFill>
        <p:spPr>
          <a:xfrm>
            <a:off x="4505406" y="1504654"/>
            <a:ext cx="2206465" cy="1313925"/>
          </a:xfrm>
          <a:prstGeom prst="rect">
            <a:avLst/>
          </a:prstGeom>
        </p:spPr>
      </p:pic>
      <p:grpSp>
        <p:nvGrpSpPr>
          <p:cNvPr id="25" name="グループ化 24">
            <a:extLst>
              <a:ext uri="{FF2B5EF4-FFF2-40B4-BE49-F238E27FC236}">
                <a16:creationId xmlns:a16="http://schemas.microsoft.com/office/drawing/2014/main" id="{F357E6F6-2A9D-488D-85E6-E39BD93DC311}"/>
              </a:ext>
            </a:extLst>
          </p:cNvPr>
          <p:cNvGrpSpPr/>
          <p:nvPr/>
        </p:nvGrpSpPr>
        <p:grpSpPr>
          <a:xfrm>
            <a:off x="301123" y="1435733"/>
            <a:ext cx="3661641" cy="2504334"/>
            <a:chOff x="5204576" y="2622534"/>
            <a:chExt cx="2943416" cy="2043646"/>
          </a:xfrm>
        </p:grpSpPr>
        <p:pic>
          <p:nvPicPr>
            <p:cNvPr id="26" name="図 25">
              <a:extLst>
                <a:ext uri="{FF2B5EF4-FFF2-40B4-BE49-F238E27FC236}">
                  <a16:creationId xmlns:a16="http://schemas.microsoft.com/office/drawing/2014/main" id="{2F54B58A-9FCB-4163-8C58-3439F5B6797A}"/>
                </a:ext>
              </a:extLst>
            </p:cNvPr>
            <p:cNvPicPr>
              <a:picLocks noChangeAspect="1"/>
            </p:cNvPicPr>
            <p:nvPr/>
          </p:nvPicPr>
          <p:blipFill>
            <a:blip r:embed="rId5"/>
            <a:stretch>
              <a:fillRect/>
            </a:stretch>
          </p:blipFill>
          <p:spPr>
            <a:xfrm>
              <a:off x="5204576" y="2622534"/>
              <a:ext cx="1414831" cy="2043645"/>
            </a:xfrm>
            <a:prstGeom prst="rect">
              <a:avLst/>
            </a:prstGeom>
            <a:ln w="3175">
              <a:solidFill>
                <a:srgbClr val="808080"/>
              </a:solidFill>
            </a:ln>
          </p:spPr>
        </p:pic>
        <p:pic>
          <p:nvPicPr>
            <p:cNvPr id="27" name="図 26">
              <a:extLst>
                <a:ext uri="{FF2B5EF4-FFF2-40B4-BE49-F238E27FC236}">
                  <a16:creationId xmlns:a16="http://schemas.microsoft.com/office/drawing/2014/main" id="{5B5AB2DD-8DA9-4614-B11F-9AE47348CC89}"/>
                </a:ext>
              </a:extLst>
            </p:cNvPr>
            <p:cNvPicPr>
              <a:picLocks noChangeAspect="1"/>
            </p:cNvPicPr>
            <p:nvPr/>
          </p:nvPicPr>
          <p:blipFill>
            <a:blip r:embed="rId6"/>
            <a:stretch>
              <a:fillRect/>
            </a:stretch>
          </p:blipFill>
          <p:spPr>
            <a:xfrm>
              <a:off x="6733161" y="2622534"/>
              <a:ext cx="1414831" cy="2043646"/>
            </a:xfrm>
            <a:prstGeom prst="rect">
              <a:avLst/>
            </a:prstGeom>
            <a:ln w="3175">
              <a:solidFill>
                <a:srgbClr val="808080"/>
              </a:solidFill>
            </a:ln>
          </p:spPr>
        </p:pic>
      </p:grpSp>
      <p:sp>
        <p:nvSpPr>
          <p:cNvPr id="17" name="テキスト ボックス 16">
            <a:extLst>
              <a:ext uri="{FF2B5EF4-FFF2-40B4-BE49-F238E27FC236}">
                <a16:creationId xmlns:a16="http://schemas.microsoft.com/office/drawing/2014/main" id="{6877E9D3-34DF-4D50-8A89-56B5FCAA3FB6}"/>
              </a:ext>
            </a:extLst>
          </p:cNvPr>
          <p:cNvSpPr txBox="1"/>
          <p:nvPr/>
        </p:nvSpPr>
        <p:spPr>
          <a:xfrm>
            <a:off x="4933814" y="2857031"/>
            <a:ext cx="3616984" cy="138499"/>
          </a:xfrm>
          <a:prstGeom prst="rect">
            <a:avLst/>
          </a:prstGeom>
          <a:noFill/>
        </p:spPr>
        <p:txBody>
          <a:bodyPr wrap="square" lIns="0" tIns="0" rIns="0" bIns="0" rtlCol="0">
            <a:spAutoFit/>
          </a:bodyPr>
          <a:lstStyle/>
          <a:p>
            <a:r>
              <a:rPr lang="en-US" altLang="ja-JP" sz="900" dirty="0"/>
              <a:t>Dell Technologies</a:t>
            </a:r>
            <a:r>
              <a:rPr lang="ja-JP" altLang="en-US" sz="900" dirty="0"/>
              <a:t>：</a:t>
            </a:r>
            <a:r>
              <a:rPr lang="en-US" altLang="ja-JP" sz="900" dirty="0"/>
              <a:t>W58×H30</a:t>
            </a:r>
            <a:r>
              <a:rPr lang="ja-JP" altLang="en-US" sz="900" dirty="0"/>
              <a:t>ｍｍ　／　</a:t>
            </a:r>
            <a:r>
              <a:rPr lang="en-US" altLang="ja-JP" sz="900" dirty="0"/>
              <a:t>Intel</a:t>
            </a:r>
            <a:r>
              <a:rPr lang="ja-JP" altLang="en-US" sz="900" dirty="0"/>
              <a:t>：</a:t>
            </a:r>
            <a:r>
              <a:rPr lang="en-US" altLang="ja-JP" sz="900" dirty="0"/>
              <a:t> W50×H32.9mm</a:t>
            </a:r>
          </a:p>
        </p:txBody>
      </p:sp>
      <p:pic>
        <p:nvPicPr>
          <p:cNvPr id="18" name="図 17">
            <a:extLst>
              <a:ext uri="{FF2B5EF4-FFF2-40B4-BE49-F238E27FC236}">
                <a16:creationId xmlns:a16="http://schemas.microsoft.com/office/drawing/2014/main" id="{4994237B-1803-4767-82B2-01DA58C9524E}"/>
              </a:ext>
            </a:extLst>
          </p:cNvPr>
          <p:cNvPicPr>
            <a:picLocks noChangeAspect="1"/>
          </p:cNvPicPr>
          <p:nvPr/>
        </p:nvPicPr>
        <p:blipFill rotWithShape="1">
          <a:blip r:embed="rId4"/>
          <a:srcRect l="31303" t="69148" r="28860"/>
          <a:stretch/>
        </p:blipFill>
        <p:spPr>
          <a:xfrm>
            <a:off x="6742306" y="1802898"/>
            <a:ext cx="2051423" cy="937182"/>
          </a:xfrm>
          <a:prstGeom prst="rect">
            <a:avLst/>
          </a:prstGeom>
        </p:spPr>
      </p:pic>
    </p:spTree>
    <p:extLst>
      <p:ext uri="{BB962C8B-B14F-4D97-AF65-F5344CB8AC3E}">
        <p14:creationId xmlns:p14="http://schemas.microsoft.com/office/powerpoint/2010/main" val="4020919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476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ll EMC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Presentation1" id="{93CFA147-791A-4B95-A26E-B3607609EA9F}" vid="{4C9C2644-6FA0-4F32-B072-6486C9271DDB}"/>
    </a:ext>
  </a:extLst>
</a:theme>
</file>

<file path=ppt/theme/theme2.xml><?xml version="1.0" encoding="utf-8"?>
<a:theme xmlns:a="http://schemas.openxmlformats.org/drawingml/2006/main" name="Dell Tech 2018 external">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ell_Tech_New_2008_ppt_template_external.pptx" id="{6B2B3A50-9362-4C22-87BC-E6DB9B13C0B7}" vid="{CC96A6D8-5ABB-4E20-8C28-735797238CE8}"/>
    </a:ext>
  </a:extLst>
</a:theme>
</file>

<file path=ppt/theme/theme3.xml><?xml version="1.0" encoding="utf-8"?>
<a:theme xmlns:a="http://schemas.openxmlformats.org/drawingml/2006/main" name="DTF19 WHITE FOOTER ">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12700">
          <a:solidFill>
            <a:schemeClr val="bg2"/>
          </a:solidFill>
        </a:ln>
      </a:spPr>
      <a:bodyPr rtlCol="0" anchor="ctr"/>
      <a:lstStyle>
        <a:defPPr algn="ctr">
          <a:defRPr sz="1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ctr">
          <a:defRPr sz="1800" dirty="0" smtClean="0"/>
        </a:defPPr>
      </a:lstStyle>
    </a:txDef>
  </a:objectDefaults>
  <a:extraClrSchemeLst/>
  <a:extLst>
    <a:ext uri="{05A4C25C-085E-4340-85A3-A5531E510DB2}">
      <thm15:themeFamily xmlns:thm15="http://schemas.microsoft.com/office/thememl/2012/main" name="DTF19_Breakout_PPT_template_w_CGI_options_v02potx (002).potx" id="{0A1223D8-8E77-4F34-B6D8-96D0D05C2C3F}" vid="{6F8977F5-9CA4-47F4-9A3B-2C36043AD9B9}"/>
    </a:ext>
  </a:extLst>
</a:theme>
</file>

<file path=ppt/theme/theme4.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Dell New VID">
      <a:dk1>
        <a:srgbClr val="444444"/>
      </a:dk1>
      <a:lt1>
        <a:srgbClr val="0076CE"/>
      </a:lt1>
      <a:dk2>
        <a:srgbClr val="FFFFFF"/>
      </a:dk2>
      <a:lt2>
        <a:srgbClr val="000000"/>
      </a:lt2>
      <a:accent1>
        <a:srgbClr val="00447C"/>
      </a:accent1>
      <a:accent2>
        <a:srgbClr val="6EA204"/>
      </a:accent2>
      <a:accent3>
        <a:srgbClr val="F2AF00"/>
      </a:accent3>
      <a:accent4>
        <a:srgbClr val="EE6411"/>
      </a:accent4>
      <a:accent5>
        <a:srgbClr val="CE1126"/>
      </a:accent5>
      <a:accent6>
        <a:srgbClr val="41B6E6"/>
      </a:accent6>
      <a:hlink>
        <a:srgbClr val="0076CE"/>
      </a:hlink>
      <a:folHlink>
        <a:srgbClr val="6E258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Dell_EMC_New_2018_ppt_template_external</Template>
  <TotalTime>10517</TotalTime>
  <Words>1307</Words>
  <Application>Microsoft Office PowerPoint</Application>
  <PresentationFormat>画面に合わせる (16:9)</PresentationFormat>
  <Paragraphs>89</Paragraphs>
  <Slides>7</Slides>
  <Notes>3</Notes>
  <HiddenSlides>0</HiddenSlides>
  <MMClips>0</MMClips>
  <ScaleCrop>false</ScaleCrop>
  <HeadingPairs>
    <vt:vector size="6" baseType="variant">
      <vt:variant>
        <vt:lpstr>使用されているフォント</vt:lpstr>
      </vt:variant>
      <vt:variant>
        <vt:i4>8</vt:i4>
      </vt:variant>
      <vt:variant>
        <vt:lpstr>テーマ</vt:lpstr>
      </vt:variant>
      <vt:variant>
        <vt:i4>3</vt:i4>
      </vt:variant>
      <vt:variant>
        <vt:lpstr>スライド タイトル</vt:lpstr>
      </vt:variant>
      <vt:variant>
        <vt:i4>7</vt:i4>
      </vt:variant>
    </vt:vector>
  </HeadingPairs>
  <TitlesOfParts>
    <vt:vector size="18" baseType="lpstr">
      <vt:lpstr>Meiryo UI</vt:lpstr>
      <vt:lpstr>ＭＳ Ｐゴシック</vt:lpstr>
      <vt:lpstr>MS UI Gothic</vt:lpstr>
      <vt:lpstr>Museo Sans For Dell</vt:lpstr>
      <vt:lpstr>メイリオ</vt:lpstr>
      <vt:lpstr>AngsanaUPC</vt:lpstr>
      <vt:lpstr>Arial</vt:lpstr>
      <vt:lpstr>Wingdings</vt:lpstr>
      <vt:lpstr>Dell EMC 2018 external</vt:lpstr>
      <vt:lpstr>Dell Tech 2018 external</vt:lpstr>
      <vt:lpstr>DTF19 WHITE FOOTER </vt:lpstr>
      <vt:lpstr>ANSYS INNOVATION FORUM 2019</vt:lpstr>
      <vt:lpstr>ANSYS INNOVATION FORUM 2019 Number of Attendee</vt:lpstr>
      <vt:lpstr>ANSYS INNOVATION FORUM 2019 Booth</vt:lpstr>
      <vt:lpstr>HPC Cluster</vt:lpstr>
      <vt:lpstr>Isilon スケールアウト ストレージ</vt:lpstr>
      <vt:lpstr>ANSYS INNOVATION FORUM 2019 Printed Documents</vt:lpstr>
      <vt:lpstr>PowerPoint プレゼンテーション</vt:lpstr>
    </vt:vector>
  </TitlesOfParts>
  <Company>Dell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2</dc:title>
  <dc:creator>洋之 森</dc:creator>
  <cp:lastModifiedBy>Uota, Nick</cp:lastModifiedBy>
  <cp:revision>190</cp:revision>
  <cp:lastPrinted>2019-02-20T06:46:22Z</cp:lastPrinted>
  <dcterms:created xsi:type="dcterms:W3CDTF">2019-01-17T08:00:51Z</dcterms:created>
  <dcterms:modified xsi:type="dcterms:W3CDTF">2019-11-18T01:20:03Z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7cb76b2-10b8-4fe1-93d4-2202842406cd_Enabled">
    <vt:lpwstr>True</vt:lpwstr>
  </property>
  <property fmtid="{D5CDD505-2E9C-101B-9397-08002B2CF9AE}" pid="3" name="MSIP_Label_17cb76b2-10b8-4fe1-93d4-2202842406cd_SiteId">
    <vt:lpwstr>945c199a-83a2-4e80-9f8c-5a91be5752dd</vt:lpwstr>
  </property>
  <property fmtid="{D5CDD505-2E9C-101B-9397-08002B2CF9AE}" pid="4" name="MSIP_Label_17cb76b2-10b8-4fe1-93d4-2202842406cd_Owner">
    <vt:lpwstr>Nick_Uota@Dell.com</vt:lpwstr>
  </property>
  <property fmtid="{D5CDD505-2E9C-101B-9397-08002B2CF9AE}" pid="5" name="MSIP_Label_17cb76b2-10b8-4fe1-93d4-2202842406cd_SetDate">
    <vt:lpwstr>2019-11-18T01:20:03.8157504Z</vt:lpwstr>
  </property>
  <property fmtid="{D5CDD505-2E9C-101B-9397-08002B2CF9AE}" pid="6" name="MSIP_Label_17cb76b2-10b8-4fe1-93d4-2202842406cd_Name">
    <vt:lpwstr>External Public</vt:lpwstr>
  </property>
  <property fmtid="{D5CDD505-2E9C-101B-9397-08002B2CF9AE}" pid="7" name="MSIP_Label_17cb76b2-10b8-4fe1-93d4-2202842406cd_Application">
    <vt:lpwstr>Microsoft Azure Information Protection</vt:lpwstr>
  </property>
  <property fmtid="{D5CDD505-2E9C-101B-9397-08002B2CF9AE}" pid="8" name="MSIP_Label_17cb76b2-10b8-4fe1-93d4-2202842406cd_Extended_MSFT_Method">
    <vt:lpwstr>Manual</vt:lpwstr>
  </property>
  <property fmtid="{D5CDD505-2E9C-101B-9397-08002B2CF9AE}" pid="9" name="aiplabel">
    <vt:lpwstr>External Public</vt:lpwstr>
  </property>
</Properties>
</file>